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60" r:id="rId2"/>
  </p:sldMasterIdLst>
  <p:notesMasterIdLst>
    <p:notesMasterId r:id="rId31"/>
  </p:notesMasterIdLst>
  <p:sldIdLst>
    <p:sldId id="256" r:id="rId3"/>
    <p:sldId id="257" r:id="rId4"/>
    <p:sldId id="258" r:id="rId5"/>
    <p:sldId id="259" r:id="rId6"/>
    <p:sldId id="322" r:id="rId7"/>
    <p:sldId id="260" r:id="rId8"/>
    <p:sldId id="261" r:id="rId9"/>
    <p:sldId id="321" r:id="rId10"/>
    <p:sldId id="262" r:id="rId11"/>
    <p:sldId id="320" r:id="rId12"/>
    <p:sldId id="329" r:id="rId13"/>
    <p:sldId id="330" r:id="rId14"/>
    <p:sldId id="342" r:id="rId15"/>
    <p:sldId id="331" r:id="rId16"/>
    <p:sldId id="332" r:id="rId17"/>
    <p:sldId id="333" r:id="rId18"/>
    <p:sldId id="334" r:id="rId19"/>
    <p:sldId id="343" r:id="rId20"/>
    <p:sldId id="344" r:id="rId21"/>
    <p:sldId id="345" r:id="rId22"/>
    <p:sldId id="346" r:id="rId23"/>
    <p:sldId id="347" r:id="rId24"/>
    <p:sldId id="349" r:id="rId25"/>
    <p:sldId id="289" r:id="rId26"/>
    <p:sldId id="315" r:id="rId27"/>
    <p:sldId id="350" r:id="rId28"/>
    <p:sldId id="351" r:id="rId29"/>
    <p:sldId id="317" r:id="rId30"/>
  </p:sldIdLst>
  <p:sldSz cx="12192000" cy="6858000"/>
  <p:notesSz cx="6858000" cy="9144000"/>
  <p:embeddedFontLst>
    <p:embeddedFont>
      <p:font typeface="Calibri" panose="020F0502020204030204" pitchFamily="34" charset="0"/>
      <p:regular r:id="rId32"/>
      <p:bold r:id="rId33"/>
      <p:italic r:id="rId34"/>
      <p:boldItalic r:id="rId35"/>
    </p:embeddedFont>
    <p:embeddedFont>
      <p:font typeface="Montserrat Light" panose="00000400000000000000" pitchFamily="2" charset="0"/>
      <p:regular r:id="rId36"/>
      <p:bold r:id="rId37"/>
      <p:italic r:id="rId38"/>
      <p:boldItalic r:id="rId39"/>
    </p:embeddedFont>
    <p:embeddedFont>
      <p:font typeface="Roboto Mono" panose="00000009000000000000" pitchFamily="49" charset="0"/>
      <p:regular r:id="rId40"/>
      <p:bold r:id="rId41"/>
      <p:italic r:id="rId42"/>
      <p:boldItalic r:id="rId43"/>
    </p:embeddedFont>
    <p:embeddedFont>
      <p:font typeface="Roboto Mono Light" panose="00000009000000000000" pitchFamily="49" charset="0"/>
      <p:regular r:id="rId44"/>
      <p:bold r:id="rId45"/>
      <p:italic r:id="rId46"/>
      <p:boldItalic r:id="rId47"/>
    </p:embeddedFont>
    <p:embeddedFont>
      <p:font typeface="Roboto Mono Medium" panose="00000009000000000000" pitchFamily="49" charset="0"/>
      <p:regular r:id="rId48"/>
      <p:bold r:id="rId49"/>
      <p:italic r:id="rId50"/>
      <p:boldItalic r:id="rId51"/>
    </p:embeddedFont>
    <p:embeddedFont>
      <p:font typeface="Sora" panose="020B0604020202020204" charset="0"/>
      <p:regular r:id="rId52"/>
      <p:bold r:id="rId5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70" roundtripDataSignature="AMtx7mjxhOICIoDviFNG13H5ziLP7lzJp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B9FD9"/>
    <a:srgbClr val="D7D5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577" autoAdjust="0"/>
    <p:restoredTop sz="83818" autoAdjust="0"/>
  </p:normalViewPr>
  <p:slideViewPr>
    <p:cSldViewPr snapToGrid="0">
      <p:cViewPr varScale="1">
        <p:scale>
          <a:sx n="68" d="100"/>
          <a:sy n="68" d="100"/>
        </p:scale>
        <p:origin x="1210" y="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8.fntdata"/><Relationship Id="rId21" Type="http://schemas.openxmlformats.org/officeDocument/2006/relationships/slide" Target="slides/slide19.xml"/><Relationship Id="rId34" Type="http://schemas.openxmlformats.org/officeDocument/2006/relationships/font" Target="fonts/font3.fntdata"/><Relationship Id="rId42" Type="http://schemas.openxmlformats.org/officeDocument/2006/relationships/font" Target="fonts/font11.fntdata"/><Relationship Id="rId47" Type="http://schemas.openxmlformats.org/officeDocument/2006/relationships/font" Target="fonts/font16.fntdata"/><Relationship Id="rId50" Type="http://schemas.openxmlformats.org/officeDocument/2006/relationships/font" Target="fonts/font19.fntdata"/><Relationship Id="rId7" Type="http://schemas.openxmlformats.org/officeDocument/2006/relationships/slide" Target="slides/slide5.xml"/><Relationship Id="rId71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font" Target="fonts/font14.fntdata"/><Relationship Id="rId53" Type="http://schemas.openxmlformats.org/officeDocument/2006/relationships/font" Target="fonts/font22.fntdata"/><Relationship Id="rId74" Type="http://schemas.openxmlformats.org/officeDocument/2006/relationships/tableStyles" Target="tableStyles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font" Target="fonts/font4.fntdata"/><Relationship Id="rId43" Type="http://schemas.openxmlformats.org/officeDocument/2006/relationships/font" Target="fonts/font12.fntdata"/><Relationship Id="rId48" Type="http://schemas.openxmlformats.org/officeDocument/2006/relationships/font" Target="fonts/font17.fntdata"/><Relationship Id="rId8" Type="http://schemas.openxmlformats.org/officeDocument/2006/relationships/slide" Target="slides/slide6.xml"/><Relationship Id="rId51" Type="http://schemas.openxmlformats.org/officeDocument/2006/relationships/font" Target="fonts/font20.fntdata"/><Relationship Id="rId72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openxmlformats.org/officeDocument/2006/relationships/font" Target="fonts/font15.fntdata"/><Relationship Id="rId20" Type="http://schemas.openxmlformats.org/officeDocument/2006/relationships/slide" Target="slides/slide18.xml"/><Relationship Id="rId41" Type="http://schemas.openxmlformats.org/officeDocument/2006/relationships/font" Target="fonts/font10.fntdata"/><Relationship Id="rId70" Type="http://customschemas.google.com/relationships/presentationmetadata" Target="meta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5.fntdata"/><Relationship Id="rId49" Type="http://schemas.openxmlformats.org/officeDocument/2006/relationships/font" Target="fonts/font18.fntdata"/><Relationship Id="rId10" Type="http://schemas.openxmlformats.org/officeDocument/2006/relationships/slide" Target="slides/slide8.xml"/><Relationship Id="rId31" Type="http://schemas.openxmlformats.org/officeDocument/2006/relationships/notesMaster" Target="notesMasters/notesMaster1.xml"/><Relationship Id="rId44" Type="http://schemas.openxmlformats.org/officeDocument/2006/relationships/font" Target="fonts/font13.fntdata"/><Relationship Id="rId52" Type="http://schemas.openxmlformats.org/officeDocument/2006/relationships/font" Target="fonts/font21.fntdata"/><Relationship Id="rId73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3" name="Google Shape;183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84" name="Google Shape;184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95" name="Google Shape;19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02" name="Google Shape;202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07" name="Google Shape;20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42ad2f6649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3" name="Google Shape;213;g142ad2f6649_0_7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Next we will talk about the dataset for this insurance charge analysis</a:t>
            </a:r>
            <a:endParaRPr dirty="0"/>
          </a:p>
        </p:txBody>
      </p:sp>
      <p:sp>
        <p:nvSpPr>
          <p:cNvPr id="214" name="Google Shape;214;g142ad2f6649_0_7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42ad2f6649_0_7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19" name="Google Shape;219;g142ad2f6649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42ad2f6649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5" name="Google Shape;225;g142ad2f6649_0_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First analysis we will look at the central tendencies of the data through descriptive statistics analysis</a:t>
            </a:r>
            <a:endParaRPr dirty="0"/>
          </a:p>
        </p:txBody>
      </p:sp>
      <p:sp>
        <p:nvSpPr>
          <p:cNvPr id="226" name="Google Shape;226;g142ad2f6649_0_4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951227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This is my reference for completing this analysis</a:t>
            </a:r>
            <a:endParaRPr dirty="0"/>
          </a:p>
        </p:txBody>
      </p:sp>
      <p:sp>
        <p:nvSpPr>
          <p:cNvPr id="387" name="Google Shape;38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70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70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7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7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7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9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9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9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9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9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9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9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9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9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9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72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50998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  <a:defRPr sz="320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72"/>
          <p:cNvSpPr txBox="1">
            <a:spLocks noGrp="1"/>
          </p:cNvSpPr>
          <p:nvPr>
            <p:ph type="body" idx="1"/>
          </p:nvPr>
        </p:nvSpPr>
        <p:spPr>
          <a:xfrm>
            <a:off x="388943" y="1825625"/>
            <a:ext cx="1150998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32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8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4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7" name="Google Shape;97;p72"/>
          <p:cNvSpPr txBox="1"/>
          <p:nvPr/>
        </p:nvSpPr>
        <p:spPr>
          <a:xfrm>
            <a:off x="9155723" y="63393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sz="800" b="0" i="0" u="none" strike="noStrike" cap="none">
              <a:solidFill>
                <a:srgbClr val="10386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cxnSp>
        <p:nvCxnSpPr>
          <p:cNvPr id="98" name="Google Shape;98;p72"/>
          <p:cNvCxnSpPr/>
          <p:nvPr/>
        </p:nvCxnSpPr>
        <p:spPr>
          <a:xfrm>
            <a:off x="504885" y="1224951"/>
            <a:ext cx="3640347" cy="0"/>
          </a:xfrm>
          <a:prstGeom prst="straightConnector1">
            <a:avLst/>
          </a:prstGeom>
          <a:noFill/>
          <a:ln w="28575" cap="flat" cmpd="sng">
            <a:solidFill>
              <a:srgbClr val="F3C145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73"/>
          <p:cNvSpPr txBox="1">
            <a:spLocks noGrp="1"/>
          </p:cNvSpPr>
          <p:nvPr>
            <p:ph type="title"/>
          </p:nvPr>
        </p:nvSpPr>
        <p:spPr>
          <a:xfrm>
            <a:off x="123060" y="134834"/>
            <a:ext cx="4114800" cy="4973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  <a:defRPr sz="320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05" name="Google Shape;105;p73"/>
          <p:cNvSpPr txBox="1"/>
          <p:nvPr/>
        </p:nvSpPr>
        <p:spPr>
          <a:xfrm>
            <a:off x="9351665" y="64928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sz="800" b="0" i="0" u="none" strike="noStrike" cap="none" dirty="0">
              <a:solidFill>
                <a:srgbClr val="10386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cxnSp>
        <p:nvCxnSpPr>
          <p:cNvPr id="106" name="Google Shape;106;p73"/>
          <p:cNvCxnSpPr/>
          <p:nvPr/>
        </p:nvCxnSpPr>
        <p:spPr>
          <a:xfrm>
            <a:off x="266367" y="606846"/>
            <a:ext cx="3640347" cy="0"/>
          </a:xfrm>
          <a:prstGeom prst="straightConnector1">
            <a:avLst/>
          </a:prstGeom>
          <a:noFill/>
          <a:ln w="28575" cap="flat" cmpd="sng">
            <a:solidFill>
              <a:srgbClr val="F3C145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 preserve="1">
  <p:cSld name="1_Title 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73"/>
          <p:cNvSpPr txBox="1">
            <a:spLocks noGrp="1"/>
          </p:cNvSpPr>
          <p:nvPr>
            <p:ph type="title"/>
          </p:nvPr>
        </p:nvSpPr>
        <p:spPr>
          <a:xfrm>
            <a:off x="3788340" y="541234"/>
            <a:ext cx="4114800" cy="4973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  <a:defRPr sz="320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05" name="Google Shape;105;p73"/>
          <p:cNvSpPr txBox="1"/>
          <p:nvPr/>
        </p:nvSpPr>
        <p:spPr>
          <a:xfrm>
            <a:off x="9351665" y="64928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sz="800" b="0" i="0" u="none" strike="noStrike" cap="none" dirty="0">
              <a:solidFill>
                <a:srgbClr val="10386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cxnSp>
        <p:nvCxnSpPr>
          <p:cNvPr id="106" name="Google Shape;106;p73"/>
          <p:cNvCxnSpPr/>
          <p:nvPr/>
        </p:nvCxnSpPr>
        <p:spPr>
          <a:xfrm>
            <a:off x="4025567" y="1145326"/>
            <a:ext cx="3640347" cy="0"/>
          </a:xfrm>
          <a:prstGeom prst="straightConnector1">
            <a:avLst/>
          </a:prstGeom>
          <a:noFill/>
          <a:ln w="28575" cap="flat" cmpd="sng">
            <a:solidFill>
              <a:srgbClr val="F3C145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33262475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74"/>
          <p:cNvSpPr txBox="1">
            <a:spLocks noGrp="1"/>
          </p:cNvSpPr>
          <p:nvPr>
            <p:ph type="title"/>
          </p:nvPr>
        </p:nvSpPr>
        <p:spPr>
          <a:xfrm>
            <a:off x="316523" y="2691441"/>
            <a:ext cx="11582400" cy="896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4400"/>
              <a:buFont typeface="Sora"/>
              <a:buNone/>
              <a:defRPr sz="440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74"/>
          <p:cNvSpPr txBox="1"/>
          <p:nvPr/>
        </p:nvSpPr>
        <p:spPr>
          <a:xfrm>
            <a:off x="9155723" y="64928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sz="800" b="0" i="0" u="none" strike="noStrike" cap="none" dirty="0">
              <a:solidFill>
                <a:srgbClr val="10386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cxnSp>
        <p:nvCxnSpPr>
          <p:cNvPr id="114" name="Google Shape;114;p74"/>
          <p:cNvCxnSpPr/>
          <p:nvPr/>
        </p:nvCxnSpPr>
        <p:spPr>
          <a:xfrm>
            <a:off x="3969975" y="3588007"/>
            <a:ext cx="4252050" cy="0"/>
          </a:xfrm>
          <a:prstGeom prst="straightConnector1">
            <a:avLst/>
          </a:prstGeom>
          <a:noFill/>
          <a:ln w="28575" cap="flat" cmpd="sng">
            <a:solidFill>
              <a:srgbClr val="F3C145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75"/>
          <p:cNvSpPr txBox="1"/>
          <p:nvPr/>
        </p:nvSpPr>
        <p:spPr>
          <a:xfrm>
            <a:off x="2499208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75"/>
          <p:cNvSpPr txBox="1"/>
          <p:nvPr/>
        </p:nvSpPr>
        <p:spPr>
          <a:xfrm>
            <a:off x="9165053" y="64928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sz="800" b="0" i="0" u="none" strike="noStrike" cap="none">
              <a:solidFill>
                <a:srgbClr val="10386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40">
          <p15:clr>
            <a:srgbClr val="FBAE40"/>
          </p15:clr>
        </p15:guide>
        <p15:guide id="2" pos="7440">
          <p15:clr>
            <a:srgbClr val="FBAE40"/>
          </p15:clr>
        </p15:guide>
        <p15:guide id="3" orient="horz" pos="192">
          <p15:clr>
            <a:srgbClr val="FBAE40"/>
          </p15:clr>
        </p15:guide>
        <p15:guide id="4" orient="horz" pos="4128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76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1912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  <a:defRPr sz="320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76"/>
          <p:cNvSpPr txBox="1">
            <a:spLocks noGrp="1"/>
          </p:cNvSpPr>
          <p:nvPr>
            <p:ph type="body" idx="1"/>
          </p:nvPr>
        </p:nvSpPr>
        <p:spPr>
          <a:xfrm>
            <a:off x="388943" y="1825625"/>
            <a:ext cx="5854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32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8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4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4" name="Google Shape;124;p76"/>
          <p:cNvSpPr txBox="1">
            <a:spLocks noGrp="1"/>
          </p:cNvSpPr>
          <p:nvPr>
            <p:ph type="body" idx="2"/>
          </p:nvPr>
        </p:nvSpPr>
        <p:spPr>
          <a:xfrm>
            <a:off x="6172199" y="1825625"/>
            <a:ext cx="5630857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32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8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4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125" name="Google Shape;125;p76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w="9525" cap="flat" cmpd="sng">
            <a:solidFill>
              <a:srgbClr val="103864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126" name="Google Shape;126;p76"/>
          <p:cNvSpPr txBox="1"/>
          <p:nvPr/>
        </p:nvSpPr>
        <p:spPr>
          <a:xfrm>
            <a:off x="3906714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7" name="Google Shape;127;p7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412084" y="224287"/>
            <a:ext cx="1572880" cy="455637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76"/>
          <p:cNvSpPr txBox="1"/>
          <p:nvPr/>
        </p:nvSpPr>
        <p:spPr>
          <a:xfrm>
            <a:off x="-1190479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76"/>
          <p:cNvSpPr txBox="1"/>
          <p:nvPr/>
        </p:nvSpPr>
        <p:spPr>
          <a:xfrm>
            <a:off x="9155723" y="63393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sz="800" b="0" i="0" u="none" strike="noStrike" cap="none">
              <a:solidFill>
                <a:srgbClr val="10386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77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391889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Roboto Mono Medium"/>
              <a:buNone/>
              <a:defRPr sz="3200"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77"/>
          <p:cNvSpPr txBox="1">
            <a:spLocks noGrp="1"/>
          </p:cNvSpPr>
          <p:nvPr>
            <p:ph type="body" idx="1"/>
          </p:nvPr>
        </p:nvSpPr>
        <p:spPr>
          <a:xfrm>
            <a:off x="388944" y="1681163"/>
            <a:ext cx="5608632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2400"/>
              <a:buNone/>
              <a:defRPr sz="2400" b="1"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33" name="Google Shape;133;p77"/>
          <p:cNvSpPr txBox="1">
            <a:spLocks noGrp="1"/>
          </p:cNvSpPr>
          <p:nvPr>
            <p:ph type="body" idx="2"/>
          </p:nvPr>
        </p:nvSpPr>
        <p:spPr>
          <a:xfrm>
            <a:off x="388944" y="2505075"/>
            <a:ext cx="5608632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3200"/>
              <a:buChar char="•"/>
              <a:defRPr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800"/>
              <a:buChar char="•"/>
              <a:defRPr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400"/>
              <a:buChar char="•"/>
              <a:defRPr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4" name="Google Shape;134;p77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608632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2400"/>
              <a:buNone/>
              <a:defRPr sz="2400" b="1"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35" name="Google Shape;135;p77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608632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3200"/>
              <a:buChar char="•"/>
              <a:defRPr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800"/>
              <a:buChar char="•"/>
              <a:defRPr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400"/>
              <a:buChar char="•"/>
              <a:defRPr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136" name="Google Shape;136;p77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w="9525" cap="flat" cmpd="sng">
            <a:solidFill>
              <a:srgbClr val="103864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137" name="Google Shape;137;p77"/>
          <p:cNvSpPr txBox="1"/>
          <p:nvPr/>
        </p:nvSpPr>
        <p:spPr>
          <a:xfrm>
            <a:off x="3906714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8" name="Google Shape;138;p7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412084" y="224287"/>
            <a:ext cx="1572880" cy="455637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77"/>
          <p:cNvSpPr txBox="1"/>
          <p:nvPr/>
        </p:nvSpPr>
        <p:spPr>
          <a:xfrm>
            <a:off x="-1190479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77"/>
          <p:cNvSpPr txBox="1"/>
          <p:nvPr/>
        </p:nvSpPr>
        <p:spPr>
          <a:xfrm>
            <a:off x="9155723" y="63393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sz="800" b="0" i="0" u="none" strike="noStrike" cap="none">
              <a:solidFill>
                <a:srgbClr val="10386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2" name="Google Shape;142;p78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w="9525" cap="flat" cmpd="sng">
            <a:solidFill>
              <a:srgbClr val="103864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143" name="Google Shape;143;p78"/>
          <p:cNvSpPr txBox="1"/>
          <p:nvPr/>
        </p:nvSpPr>
        <p:spPr>
          <a:xfrm>
            <a:off x="3906714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4" name="Google Shape;144;p78"/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10412084" y="224287"/>
            <a:ext cx="1572880" cy="455637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78"/>
          <p:cNvSpPr txBox="1"/>
          <p:nvPr/>
        </p:nvSpPr>
        <p:spPr>
          <a:xfrm>
            <a:off x="-1190479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78"/>
          <p:cNvSpPr txBox="1"/>
          <p:nvPr/>
        </p:nvSpPr>
        <p:spPr>
          <a:xfrm>
            <a:off x="9155723" y="63393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sz="800" b="0" i="0" u="none" strike="noStrike" cap="none">
              <a:solidFill>
                <a:srgbClr val="10386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8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8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8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8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8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79"/>
          <p:cNvSpPr txBox="1">
            <a:spLocks noGrp="1"/>
          </p:cNvSpPr>
          <p:nvPr>
            <p:ph type="title"/>
          </p:nvPr>
        </p:nvSpPr>
        <p:spPr>
          <a:xfrm>
            <a:off x="388944" y="457200"/>
            <a:ext cx="4383082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800"/>
              <a:buFont typeface="Roboto Mono Light"/>
              <a:buNone/>
              <a:defRPr sz="2800">
                <a:solidFill>
                  <a:srgbClr val="103864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7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619868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2800"/>
              <a:buChar char="•"/>
              <a:defRPr sz="2800"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400"/>
              <a:buChar char="•"/>
              <a:defRPr sz="2400"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 sz="2000"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800"/>
              <a:buChar char="•"/>
              <a:defRPr sz="1800"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800"/>
              <a:buChar char="•"/>
              <a:defRPr sz="1800"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150" name="Google Shape;150;p79"/>
          <p:cNvSpPr txBox="1">
            <a:spLocks noGrp="1"/>
          </p:cNvSpPr>
          <p:nvPr>
            <p:ph type="body" idx="2"/>
          </p:nvPr>
        </p:nvSpPr>
        <p:spPr>
          <a:xfrm>
            <a:off x="388944" y="2057400"/>
            <a:ext cx="4383082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1200"/>
              <a:buNone/>
              <a:defRPr sz="1200"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cxnSp>
        <p:nvCxnSpPr>
          <p:cNvPr id="151" name="Google Shape;151;p79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w="9525" cap="flat" cmpd="sng">
            <a:solidFill>
              <a:srgbClr val="103864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152" name="Google Shape;152;p79"/>
          <p:cNvSpPr txBox="1"/>
          <p:nvPr/>
        </p:nvSpPr>
        <p:spPr>
          <a:xfrm>
            <a:off x="3906714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3" name="Google Shape;153;p7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412084" y="224287"/>
            <a:ext cx="1572880" cy="455637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79"/>
          <p:cNvSpPr txBox="1"/>
          <p:nvPr/>
        </p:nvSpPr>
        <p:spPr>
          <a:xfrm>
            <a:off x="-1190479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79"/>
          <p:cNvSpPr txBox="1"/>
          <p:nvPr/>
        </p:nvSpPr>
        <p:spPr>
          <a:xfrm>
            <a:off x="9155723" y="63393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sz="800" b="0" i="0" u="none" strike="noStrike" cap="none">
              <a:solidFill>
                <a:srgbClr val="10386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80"/>
          <p:cNvSpPr txBox="1">
            <a:spLocks noGrp="1"/>
          </p:cNvSpPr>
          <p:nvPr>
            <p:ph type="title"/>
          </p:nvPr>
        </p:nvSpPr>
        <p:spPr>
          <a:xfrm>
            <a:off x="388944" y="457200"/>
            <a:ext cx="4383082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Roboto Mono Medium"/>
              <a:buNone/>
              <a:defRPr sz="3200"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80"/>
          <p:cNvSpPr>
            <a:spLocks noGrp="1"/>
          </p:cNvSpPr>
          <p:nvPr>
            <p:ph type="pic" idx="2"/>
          </p:nvPr>
        </p:nvSpPr>
        <p:spPr>
          <a:xfrm>
            <a:off x="5183188" y="457201"/>
            <a:ext cx="6619868" cy="5403850"/>
          </a:xfrm>
          <a:prstGeom prst="rect">
            <a:avLst/>
          </a:prstGeom>
          <a:noFill/>
          <a:ln>
            <a:noFill/>
          </a:ln>
        </p:spPr>
      </p:sp>
      <p:sp>
        <p:nvSpPr>
          <p:cNvPr id="159" name="Google Shape;159;p80"/>
          <p:cNvSpPr txBox="1">
            <a:spLocks noGrp="1"/>
          </p:cNvSpPr>
          <p:nvPr>
            <p:ph type="body" idx="1"/>
          </p:nvPr>
        </p:nvSpPr>
        <p:spPr>
          <a:xfrm>
            <a:off x="388944" y="2057400"/>
            <a:ext cx="4383082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1200"/>
              <a:buNone/>
              <a:defRPr sz="1200"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cxnSp>
        <p:nvCxnSpPr>
          <p:cNvPr id="160" name="Google Shape;160;p80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w="9525" cap="flat" cmpd="sng">
            <a:solidFill>
              <a:srgbClr val="103864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161" name="Google Shape;161;p80"/>
          <p:cNvSpPr txBox="1"/>
          <p:nvPr/>
        </p:nvSpPr>
        <p:spPr>
          <a:xfrm>
            <a:off x="3906714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" name="Google Shape;162;p8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412084" y="224287"/>
            <a:ext cx="1572880" cy="455637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80"/>
          <p:cNvSpPr txBox="1"/>
          <p:nvPr/>
        </p:nvSpPr>
        <p:spPr>
          <a:xfrm>
            <a:off x="-1190479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80"/>
          <p:cNvSpPr txBox="1"/>
          <p:nvPr/>
        </p:nvSpPr>
        <p:spPr>
          <a:xfrm>
            <a:off x="9155723" y="63393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sz="800" b="0" i="0" u="none" strike="noStrike" cap="none">
              <a:solidFill>
                <a:srgbClr val="10386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81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14113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Roboto Mono Medium"/>
              <a:buNone/>
              <a:defRPr sz="3200"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81"/>
          <p:cNvSpPr txBox="1">
            <a:spLocks noGrp="1"/>
          </p:cNvSpPr>
          <p:nvPr>
            <p:ph type="body" idx="1"/>
          </p:nvPr>
        </p:nvSpPr>
        <p:spPr>
          <a:xfrm rot="5400000">
            <a:off x="3920330" y="-1705762"/>
            <a:ext cx="4351338" cy="11414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3200"/>
              <a:buChar char="•"/>
              <a:defRPr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800"/>
              <a:buChar char="•"/>
              <a:defRPr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400"/>
              <a:buChar char="•"/>
              <a:defRPr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168" name="Google Shape;168;p81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w="9525" cap="flat" cmpd="sng">
            <a:solidFill>
              <a:srgbClr val="103864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169" name="Google Shape;169;p81"/>
          <p:cNvSpPr txBox="1"/>
          <p:nvPr/>
        </p:nvSpPr>
        <p:spPr>
          <a:xfrm>
            <a:off x="3906714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0" name="Google Shape;170;p8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412084" y="224287"/>
            <a:ext cx="1572880" cy="455637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81"/>
          <p:cNvSpPr txBox="1"/>
          <p:nvPr/>
        </p:nvSpPr>
        <p:spPr>
          <a:xfrm>
            <a:off x="-1190479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81"/>
          <p:cNvSpPr txBox="1"/>
          <p:nvPr/>
        </p:nvSpPr>
        <p:spPr>
          <a:xfrm>
            <a:off x="9155723" y="63393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sz="800" b="0" i="0" u="none" strike="noStrike" cap="none">
              <a:solidFill>
                <a:srgbClr val="10386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82"/>
          <p:cNvSpPr txBox="1">
            <a:spLocks noGrp="1"/>
          </p:cNvSpPr>
          <p:nvPr>
            <p:ph type="title"/>
          </p:nvPr>
        </p:nvSpPr>
        <p:spPr>
          <a:xfrm rot="5400000">
            <a:off x="7563391" y="1841431"/>
            <a:ext cx="5497039" cy="31740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Roboto Mono"/>
              <a:buNone/>
              <a:defRPr sz="3200"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82"/>
          <p:cNvSpPr txBox="1">
            <a:spLocks noGrp="1"/>
          </p:cNvSpPr>
          <p:nvPr>
            <p:ph type="body" idx="1"/>
          </p:nvPr>
        </p:nvSpPr>
        <p:spPr>
          <a:xfrm rot="5400000">
            <a:off x="1732201" y="-663336"/>
            <a:ext cx="5497040" cy="8183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3200"/>
              <a:buChar char="•"/>
              <a:defRPr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800"/>
              <a:buChar char="•"/>
              <a:defRPr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400"/>
              <a:buChar char="•"/>
              <a:defRPr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176" name="Google Shape;176;p82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w="9525" cap="flat" cmpd="sng">
            <a:solidFill>
              <a:srgbClr val="103864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177" name="Google Shape;177;p82"/>
          <p:cNvSpPr txBox="1"/>
          <p:nvPr/>
        </p:nvSpPr>
        <p:spPr>
          <a:xfrm>
            <a:off x="3906714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8" name="Google Shape;178;p8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412084" y="224287"/>
            <a:ext cx="1572880" cy="455637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82"/>
          <p:cNvSpPr txBox="1"/>
          <p:nvPr/>
        </p:nvSpPr>
        <p:spPr>
          <a:xfrm>
            <a:off x="-1190479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82"/>
          <p:cNvSpPr txBox="1"/>
          <p:nvPr/>
        </p:nvSpPr>
        <p:spPr>
          <a:xfrm>
            <a:off x="9155723" y="63393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sz="800" b="0" i="0" u="none" strike="noStrike" cap="none">
              <a:solidFill>
                <a:srgbClr val="10386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8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8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8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8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8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8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8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8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8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8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8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8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8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8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8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8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8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8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8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8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8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8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8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8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9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9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9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9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9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9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6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6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6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6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6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71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392749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  <a:defRPr sz="3200" b="0" i="0" u="none" strike="noStrike" cap="none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" name="Google Shape;86;p71"/>
          <p:cNvSpPr txBox="1">
            <a:spLocks noGrp="1"/>
          </p:cNvSpPr>
          <p:nvPr>
            <p:ph type="body" idx="1"/>
          </p:nvPr>
        </p:nvSpPr>
        <p:spPr>
          <a:xfrm>
            <a:off x="388943" y="1825625"/>
            <a:ext cx="11392749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2pPr>
            <a:lvl3pPr marL="1371600" marR="0" lvl="2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3pPr>
            <a:lvl4pPr marL="1828800" marR="0" lvl="3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4pPr>
            <a:lvl5pPr marL="2286000" marR="0" lvl="4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87" name="Google Shape;87;p71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10516487" y="137306"/>
            <a:ext cx="1572880" cy="45563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8" name="Google Shape;88;p71"/>
          <p:cNvCxnSpPr/>
          <p:nvPr/>
        </p:nvCxnSpPr>
        <p:spPr>
          <a:xfrm>
            <a:off x="146347" y="6675438"/>
            <a:ext cx="145478" cy="0"/>
          </a:xfrm>
          <a:prstGeom prst="straightConnector1">
            <a:avLst/>
          </a:prstGeom>
          <a:noFill/>
          <a:ln w="9525" cap="flat" cmpd="sng">
            <a:solidFill>
              <a:srgbClr val="103864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89" name="Google Shape;89;p71"/>
          <p:cNvSpPr txBox="1"/>
          <p:nvPr/>
        </p:nvSpPr>
        <p:spPr>
          <a:xfrm>
            <a:off x="-1433075" y="6492875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71"/>
          <p:cNvSpPr txBox="1"/>
          <p:nvPr/>
        </p:nvSpPr>
        <p:spPr>
          <a:xfrm>
            <a:off x="3906714" y="6520868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7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hyperlink" Target="https://drive.google.com/file/d/1V9xOig-nkZZ4KoFKSPoQyzgqM6SRA_1I/view?usp=sharing" TargetMode="External"/><Relationship Id="rId3" Type="http://schemas.openxmlformats.org/officeDocument/2006/relationships/image" Target="../media/image29.png"/><Relationship Id="rId7" Type="http://schemas.openxmlformats.org/officeDocument/2006/relationships/image" Target="../media/image32.svg"/><Relationship Id="rId12" Type="http://schemas.openxmlformats.org/officeDocument/2006/relationships/hyperlink" Target="https://youtu.be/fHhoR0_QFao" TargetMode="External"/><Relationship Id="rId2" Type="http://schemas.openxmlformats.org/officeDocument/2006/relationships/hyperlink" Target="mailto:yudi.stefanus22@gmail.com" TargetMode="Externa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1.png"/><Relationship Id="rId11" Type="http://schemas.openxmlformats.org/officeDocument/2006/relationships/image" Target="../media/image34.png"/><Relationship Id="rId5" Type="http://schemas.openxmlformats.org/officeDocument/2006/relationships/image" Target="../media/image30.png"/><Relationship Id="rId10" Type="http://schemas.openxmlformats.org/officeDocument/2006/relationships/hyperlink" Target="https://github.com/StefanusYudi22/Facies_Classification_Supervised_Learning" TargetMode="External"/><Relationship Id="rId4" Type="http://schemas.openxmlformats.org/officeDocument/2006/relationships/hyperlink" Target="https://www.linkedin.com/in/stefanusyudi22/" TargetMode="External"/><Relationship Id="rId9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eg/2016-ml-contest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6" name="Google Shape;186;p1"/>
          <p:cNvGrpSpPr/>
          <p:nvPr/>
        </p:nvGrpSpPr>
        <p:grpSpPr>
          <a:xfrm>
            <a:off x="1352100" y="1982491"/>
            <a:ext cx="9487800" cy="1849109"/>
            <a:chOff x="1352101" y="1605764"/>
            <a:chExt cx="9487800" cy="1849109"/>
          </a:xfrm>
        </p:grpSpPr>
        <p:sp>
          <p:nvSpPr>
            <p:cNvPr id="187" name="Google Shape;187;p1"/>
            <p:cNvSpPr txBox="1"/>
            <p:nvPr/>
          </p:nvSpPr>
          <p:spPr>
            <a:xfrm>
              <a:off x="1352101" y="1605764"/>
              <a:ext cx="9487800" cy="144650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4400"/>
                <a:buFont typeface="Sora"/>
                <a:buNone/>
              </a:pPr>
              <a:r>
                <a:rPr lang="en-US" sz="4400" dirty="0">
                  <a:solidFill>
                    <a:srgbClr val="FFFFFF"/>
                  </a:solidFill>
                  <a:latin typeface="Sora"/>
                  <a:ea typeface="Sora"/>
                  <a:cs typeface="Sora"/>
                  <a:sym typeface="Sora"/>
                </a:rPr>
                <a:t>Facies Classification using Supervised Machine Learning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p1"/>
            <p:cNvSpPr/>
            <p:nvPr/>
          </p:nvSpPr>
          <p:spPr>
            <a:xfrm>
              <a:off x="2679869" y="3052273"/>
              <a:ext cx="6847953" cy="402600"/>
            </a:xfrm>
            <a:prstGeom prst="roundRect">
              <a:avLst>
                <a:gd name="adj" fmla="val 50000"/>
              </a:avLst>
            </a:prstGeom>
            <a:solidFill>
              <a:srgbClr val="F3C14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03864"/>
                </a:buClr>
                <a:buSzPts val="1800"/>
                <a:buFont typeface="Sora"/>
                <a:buNone/>
              </a:pPr>
              <a:r>
                <a:rPr lang="en-US" sz="1800" dirty="0">
                  <a:solidFill>
                    <a:srgbClr val="103864"/>
                  </a:solidFill>
                  <a:latin typeface="Sora"/>
                  <a:ea typeface="Sora"/>
                  <a:cs typeface="Sora"/>
                  <a:sym typeface="Sora"/>
                </a:rPr>
                <a:t>Final Machine Learning Project - </a:t>
              </a:r>
              <a:r>
                <a:rPr lang="en-US" sz="1800" dirty="0" err="1">
                  <a:solidFill>
                    <a:srgbClr val="103864"/>
                  </a:solidFill>
                  <a:latin typeface="Sora"/>
                  <a:ea typeface="Sora"/>
                  <a:cs typeface="Sora"/>
                  <a:sym typeface="Sora"/>
                </a:rPr>
                <a:t>Sekolah</a:t>
              </a:r>
              <a:r>
                <a:rPr lang="en-US" sz="1800" dirty="0">
                  <a:solidFill>
                    <a:srgbClr val="103864"/>
                  </a:solidFill>
                  <a:latin typeface="Sora"/>
                  <a:ea typeface="Sora"/>
                  <a:cs typeface="Sora"/>
                  <a:sym typeface="Sora"/>
                </a:rPr>
                <a:t> Data </a:t>
              </a:r>
              <a:r>
                <a:rPr lang="en-US" sz="1800" dirty="0" err="1">
                  <a:solidFill>
                    <a:srgbClr val="103864"/>
                  </a:solidFill>
                  <a:latin typeface="Sora"/>
                  <a:ea typeface="Sora"/>
                  <a:cs typeface="Sora"/>
                  <a:sym typeface="Sora"/>
                </a:rPr>
                <a:t>Pacmann</a:t>
              </a:r>
              <a:endParaRPr sz="18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</p:grpSp>
      <p:pic>
        <p:nvPicPr>
          <p:cNvPr id="189" name="Google Shape;189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412083" y="224287"/>
            <a:ext cx="1572882" cy="455637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1"/>
          <p:cNvSpPr txBox="1"/>
          <p:nvPr/>
        </p:nvSpPr>
        <p:spPr>
          <a:xfrm>
            <a:off x="10662473" y="6414143"/>
            <a:ext cx="1285929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Montserrat Light"/>
              <a:buNone/>
            </a:pPr>
            <a:r>
              <a:rPr lang="en-US" sz="800" b="0" i="0" u="none" strike="noStrike" cap="none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1"/>
          <p:cNvSpPr txBox="1"/>
          <p:nvPr/>
        </p:nvSpPr>
        <p:spPr>
          <a:xfrm>
            <a:off x="496312" y="6414143"/>
            <a:ext cx="788999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Montserrat Light"/>
              <a:buNone/>
            </a:pPr>
            <a:r>
              <a:rPr lang="en-US" sz="800" b="0" i="0" u="none" strike="noStrike" cap="none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92" name="Google Shape;192;p1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D8E4720-C07A-9B43-7CB2-6EA3BCD5CA01}"/>
              </a:ext>
            </a:extLst>
          </p:cNvPr>
          <p:cNvSpPr txBox="1"/>
          <p:nvPr/>
        </p:nvSpPr>
        <p:spPr>
          <a:xfrm>
            <a:off x="3749040" y="3946337"/>
            <a:ext cx="4399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C000"/>
                </a:solidFill>
              </a:rPr>
              <a:t>By : </a:t>
            </a:r>
            <a:r>
              <a:rPr lang="en-US" b="1" dirty="0" err="1">
                <a:solidFill>
                  <a:srgbClr val="FFC000"/>
                </a:solidFill>
              </a:rPr>
              <a:t>Stefanus</a:t>
            </a:r>
            <a:r>
              <a:rPr lang="en-US" b="1" dirty="0">
                <a:solidFill>
                  <a:srgbClr val="FFC000"/>
                </a:solidFill>
              </a:rPr>
              <a:t> </a:t>
            </a:r>
            <a:r>
              <a:rPr lang="en-US" b="1" dirty="0" err="1">
                <a:solidFill>
                  <a:srgbClr val="FFC000"/>
                </a:solidFill>
              </a:rPr>
              <a:t>Yudi</a:t>
            </a:r>
            <a:r>
              <a:rPr lang="en-US" b="1" dirty="0">
                <a:solidFill>
                  <a:srgbClr val="FFC000"/>
                </a:solidFill>
              </a:rPr>
              <a:t> Irwan</a:t>
            </a:r>
          </a:p>
          <a:p>
            <a:pPr algn="ctr"/>
            <a:r>
              <a:rPr lang="en-US" b="1" dirty="0">
                <a:solidFill>
                  <a:srgbClr val="FFC000"/>
                </a:solidFill>
              </a:rPr>
              <a:t>Date : November 2022</a:t>
            </a:r>
            <a:endParaRPr lang="en-ID" b="1" dirty="0">
              <a:solidFill>
                <a:srgbClr val="FFC00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81BDE2-39E4-0024-BFFC-72ACE422B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Data Preprocessing</a:t>
            </a:r>
            <a:endParaRPr lang="en-ID" b="1" dirty="0"/>
          </a:p>
        </p:txBody>
      </p:sp>
      <p:sp>
        <p:nvSpPr>
          <p:cNvPr id="4" name="Google Shape;222;g142ad2f6649_0_79">
            <a:extLst>
              <a:ext uri="{FF2B5EF4-FFF2-40B4-BE49-F238E27FC236}">
                <a16:creationId xmlns:a16="http://schemas.microsoft.com/office/drawing/2014/main" id="{B11EABE2-124F-B706-3B3D-8A383EEDD014}"/>
              </a:ext>
            </a:extLst>
          </p:cNvPr>
          <p:cNvSpPr txBox="1"/>
          <p:nvPr/>
        </p:nvSpPr>
        <p:spPr>
          <a:xfrm>
            <a:off x="5113315" y="2413357"/>
            <a:ext cx="6505843" cy="2585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ID" sz="1800" dirty="0">
                <a:solidFill>
                  <a:schemeClr val="tx1"/>
                </a:solidFill>
                <a:effectLst/>
                <a:latin typeface="Sora" panose="020B0604020202020204" charset="0"/>
                <a:ea typeface="Calibri" panose="020F0502020204030204" pitchFamily="34" charset="0"/>
                <a:cs typeface="Sora" panose="020B0604020202020204" charset="0"/>
              </a:rPr>
              <a:t>Raw data is comprised of 10 CSV files that represent the well measurement from 10 different well</a:t>
            </a:r>
          </a:p>
          <a:p>
            <a:pPr marL="28575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ID" sz="1800" dirty="0">
                <a:solidFill>
                  <a:schemeClr val="tx1"/>
                </a:solidFill>
                <a:latin typeface="Sora" panose="020B0604020202020204" charset="0"/>
                <a:ea typeface="Sora"/>
                <a:cs typeface="Sora" panose="020B0604020202020204" charset="0"/>
                <a:sym typeface="Sora"/>
              </a:rPr>
              <a:t>Well </a:t>
            </a:r>
            <a:r>
              <a:rPr lang="en-ID" sz="1800" dirty="0">
                <a:solidFill>
                  <a:schemeClr val="tx1"/>
                </a:solidFill>
                <a:effectLst/>
                <a:latin typeface="Sora" panose="020B0604020202020204" charset="0"/>
                <a:ea typeface="Calibri" panose="020F0502020204030204" pitchFamily="34" charset="0"/>
                <a:cs typeface="Sora" panose="020B0604020202020204" charset="0"/>
              </a:rPr>
              <a:t>‘CHURCHMAN BIBLE’</a:t>
            </a:r>
            <a:r>
              <a:rPr lang="en-ID" sz="1800" dirty="0">
                <a:solidFill>
                  <a:schemeClr val="tx1"/>
                </a:solidFill>
                <a:latin typeface="Sora" panose="020B0604020202020204" charset="0"/>
                <a:ea typeface="Calibri" panose="020F0502020204030204" pitchFamily="34" charset="0"/>
                <a:cs typeface="Sora" panose="020B0604020202020204" charset="0"/>
              </a:rPr>
              <a:t> was used to become the test data well, and the rest of the 9 well data serve as train data</a:t>
            </a:r>
          </a:p>
          <a:p>
            <a:pPr marL="28575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ID" sz="1800" dirty="0">
                <a:solidFill>
                  <a:schemeClr val="tx1"/>
                </a:solidFill>
                <a:latin typeface="Sora" panose="020B0604020202020204" charset="0"/>
                <a:ea typeface="Sora"/>
                <a:cs typeface="Sora" panose="020B0604020202020204" charset="0"/>
                <a:sym typeface="Sora"/>
              </a:rPr>
              <a:t>There are missing value in numerical data, and then it’s imputed by mean value for every label categories</a:t>
            </a:r>
          </a:p>
          <a:p>
            <a:pPr marL="28575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ID" sz="1800" dirty="0">
                <a:solidFill>
                  <a:schemeClr val="tx1"/>
                </a:solidFill>
                <a:latin typeface="Sora" panose="020B0604020202020204" charset="0"/>
                <a:ea typeface="Sora"/>
                <a:cs typeface="Sora" panose="020B0604020202020204" charset="0"/>
                <a:sym typeface="Sora"/>
              </a:rPr>
              <a:t>Every data in train data and test data checked for data type and important range value</a:t>
            </a:r>
            <a:endParaRPr lang="en-US" sz="2000" dirty="0">
              <a:solidFill>
                <a:schemeClr val="tx1"/>
              </a:solidFill>
              <a:latin typeface="Sora" panose="020B0604020202020204" charset="0"/>
              <a:ea typeface="Sora"/>
              <a:cs typeface="Sora" panose="020B0604020202020204" charset="0"/>
              <a:sym typeface="Sora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F941F7E-D40E-8513-5CB4-6C851A0F22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342" y="834750"/>
            <a:ext cx="3898518" cy="5528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2771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2F8C16-2A9F-814F-E45D-1C60D50DEF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Engineering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7792529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69E14-0E56-5DC1-4A73-74DF85F88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Feature Engineering</a:t>
            </a:r>
            <a:endParaRPr lang="en-ID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7285A5-DD53-02C8-C6C7-CAA2007925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028" y="772708"/>
            <a:ext cx="3270864" cy="574250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222;g142ad2f6649_0_79">
            <a:extLst>
              <a:ext uri="{FF2B5EF4-FFF2-40B4-BE49-F238E27FC236}">
                <a16:creationId xmlns:a16="http://schemas.microsoft.com/office/drawing/2014/main" id="{B657BE9B-1065-D1B5-231E-CE91EC058A96}"/>
              </a:ext>
            </a:extLst>
          </p:cNvPr>
          <p:cNvSpPr txBox="1"/>
          <p:nvPr/>
        </p:nvSpPr>
        <p:spPr>
          <a:xfrm>
            <a:off x="4834935" y="931399"/>
            <a:ext cx="6505843" cy="2862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ID" sz="1800" dirty="0">
                <a:solidFill>
                  <a:schemeClr val="tx1"/>
                </a:solidFill>
                <a:latin typeface="Sora" panose="020B0604020202020204" charset="0"/>
                <a:cs typeface="Sora" panose="020B0604020202020204" charset="0"/>
              </a:rPr>
              <a:t>Drop feature Formation, Well Name, Depth, and RELPOS, then split numerical, categorical, and output data</a:t>
            </a:r>
          </a:p>
          <a:p>
            <a:pPr marL="28575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ID" sz="1800" dirty="0">
                <a:solidFill>
                  <a:schemeClr val="tx1"/>
                </a:solidFill>
                <a:latin typeface="Sora" panose="020B0604020202020204" charset="0"/>
                <a:cs typeface="Sora" panose="020B0604020202020204" charset="0"/>
                <a:sym typeface="Sora"/>
              </a:rPr>
              <a:t>One Hot Encoding for feature NM_M</a:t>
            </a:r>
          </a:p>
          <a:p>
            <a:pPr marL="28575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ID" sz="1800" dirty="0">
                <a:solidFill>
                  <a:schemeClr val="tx1"/>
                </a:solidFill>
                <a:latin typeface="Sora" panose="020B0604020202020204" charset="0"/>
                <a:cs typeface="Sora" panose="020B0604020202020204" charset="0"/>
                <a:sym typeface="Sora"/>
              </a:rPr>
              <a:t>Label Encoding for feature output facies</a:t>
            </a:r>
          </a:p>
          <a:p>
            <a:pPr marL="28575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ID" sz="1800" dirty="0">
                <a:solidFill>
                  <a:schemeClr val="tx1"/>
                </a:solidFill>
                <a:latin typeface="Sora" panose="020B0604020202020204" charset="0"/>
                <a:cs typeface="Sora" panose="020B0604020202020204" charset="0"/>
                <a:sym typeface="Sora"/>
              </a:rPr>
              <a:t>Normalize Input to have mean = 0 and standard deviation = 1</a:t>
            </a:r>
          </a:p>
          <a:p>
            <a:pPr marL="28575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ID" sz="1800" dirty="0">
                <a:solidFill>
                  <a:schemeClr val="tx1"/>
                </a:solidFill>
                <a:latin typeface="Sora" panose="020B0604020202020204" charset="0"/>
                <a:cs typeface="Sora" panose="020B0604020202020204" charset="0"/>
                <a:sym typeface="Sora"/>
              </a:rPr>
              <a:t>Balancing train data using random under sampling, random over sampling, and smote</a:t>
            </a:r>
          </a:p>
          <a:p>
            <a:pPr marL="28575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endParaRPr lang="en-US" sz="1800" dirty="0">
              <a:solidFill>
                <a:schemeClr val="tx1"/>
              </a:solidFill>
              <a:latin typeface="Sora" panose="020B0604020202020204" charset="0"/>
              <a:cs typeface="Sora" panose="020B0604020202020204" charset="0"/>
              <a:sym typeface="Sora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8AE9CCB-EEB1-E0DD-C64E-4FE945A1F8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9690" y="3643962"/>
            <a:ext cx="3635170" cy="251693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A10704E-3209-A3F3-F817-CFE881B2F8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5203" y="3592924"/>
            <a:ext cx="2935099" cy="261901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774556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B3788-2967-2EA4-0847-31401E878B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059" y="134834"/>
            <a:ext cx="4911395" cy="497362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Dataset for Modeling</a:t>
            </a:r>
            <a:endParaRPr lang="en-ID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7DE965-8C7A-9E39-199E-F2A96CD94E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4265" y="1401844"/>
            <a:ext cx="3095330" cy="214315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C2E90BD-2F9D-CFE7-F400-C408A7078E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2081" y="4314651"/>
            <a:ext cx="3417514" cy="214315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74B9836-DD6F-2524-012E-E5C58E3C46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4446" y="1430320"/>
            <a:ext cx="3357030" cy="214315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5043AA9-771D-32EA-D601-2C643E7C35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9356" y="4314650"/>
            <a:ext cx="3307210" cy="214315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Google Shape;210;p3">
            <a:extLst>
              <a:ext uri="{FF2B5EF4-FFF2-40B4-BE49-F238E27FC236}">
                <a16:creationId xmlns:a16="http://schemas.microsoft.com/office/drawing/2014/main" id="{F7372ED5-E61D-8CDF-92BE-72B25312B362}"/>
              </a:ext>
            </a:extLst>
          </p:cNvPr>
          <p:cNvSpPr txBox="1"/>
          <p:nvPr/>
        </p:nvSpPr>
        <p:spPr>
          <a:xfrm>
            <a:off x="3192620" y="923436"/>
            <a:ext cx="2274252" cy="30773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b="1" dirty="0">
                <a:solidFill>
                  <a:schemeClr val="bg1"/>
                </a:solidFill>
                <a:latin typeface="Sora"/>
                <a:ea typeface="Sora"/>
                <a:cs typeface="Sora"/>
                <a:sym typeface="Sora"/>
              </a:rPr>
              <a:t>Unbalance</a:t>
            </a:r>
            <a:endParaRPr lang="en-US" dirty="0">
              <a:solidFill>
                <a:schemeClr val="bg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6" name="Google Shape;210;p3">
            <a:extLst>
              <a:ext uri="{FF2B5EF4-FFF2-40B4-BE49-F238E27FC236}">
                <a16:creationId xmlns:a16="http://schemas.microsoft.com/office/drawing/2014/main" id="{BCDBA5FA-008B-4EEA-62E8-75A528A6F8A0}"/>
              </a:ext>
            </a:extLst>
          </p:cNvPr>
          <p:cNvSpPr txBox="1"/>
          <p:nvPr/>
        </p:nvSpPr>
        <p:spPr>
          <a:xfrm>
            <a:off x="2998349" y="3852852"/>
            <a:ext cx="2549476" cy="30773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b="1" dirty="0">
                <a:solidFill>
                  <a:schemeClr val="bg1"/>
                </a:solidFill>
                <a:latin typeface="Sora"/>
                <a:ea typeface="Sora"/>
                <a:cs typeface="Sora"/>
                <a:sym typeface="Sora"/>
              </a:rPr>
              <a:t>Random Under Sample</a:t>
            </a:r>
            <a:endParaRPr lang="en-US" dirty="0">
              <a:solidFill>
                <a:schemeClr val="bg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7" name="Google Shape;210;p3">
            <a:extLst>
              <a:ext uri="{FF2B5EF4-FFF2-40B4-BE49-F238E27FC236}">
                <a16:creationId xmlns:a16="http://schemas.microsoft.com/office/drawing/2014/main" id="{E5B6DE34-C709-99EA-D158-0B22FCCC6FF3}"/>
              </a:ext>
            </a:extLst>
          </p:cNvPr>
          <p:cNvSpPr txBox="1"/>
          <p:nvPr/>
        </p:nvSpPr>
        <p:spPr>
          <a:xfrm>
            <a:off x="6644175" y="3819958"/>
            <a:ext cx="2549476" cy="30773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b="1" dirty="0">
                <a:solidFill>
                  <a:schemeClr val="bg1"/>
                </a:solidFill>
                <a:latin typeface="Sora"/>
                <a:ea typeface="Sora"/>
                <a:cs typeface="Sora"/>
                <a:sym typeface="Sora"/>
              </a:rPr>
              <a:t>SMOTE</a:t>
            </a:r>
            <a:endParaRPr lang="en-US" dirty="0">
              <a:solidFill>
                <a:schemeClr val="bg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8" name="Google Shape;210;p3">
            <a:extLst>
              <a:ext uri="{FF2B5EF4-FFF2-40B4-BE49-F238E27FC236}">
                <a16:creationId xmlns:a16="http://schemas.microsoft.com/office/drawing/2014/main" id="{78B16B39-7202-F696-2FAE-04D9C8D265C0}"/>
              </a:ext>
            </a:extLst>
          </p:cNvPr>
          <p:cNvSpPr txBox="1"/>
          <p:nvPr/>
        </p:nvSpPr>
        <p:spPr>
          <a:xfrm>
            <a:off x="6728223" y="966495"/>
            <a:ext cx="2549476" cy="30773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b="1" dirty="0">
                <a:solidFill>
                  <a:schemeClr val="bg1"/>
                </a:solidFill>
                <a:latin typeface="Sora"/>
                <a:ea typeface="Sora"/>
                <a:cs typeface="Sora"/>
                <a:sym typeface="Sora"/>
              </a:rPr>
              <a:t>Random Over Sample</a:t>
            </a:r>
            <a:endParaRPr lang="en-US" dirty="0">
              <a:solidFill>
                <a:schemeClr val="bg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9" name="Google Shape;222;g142ad2f6649_0_79">
            <a:extLst>
              <a:ext uri="{FF2B5EF4-FFF2-40B4-BE49-F238E27FC236}">
                <a16:creationId xmlns:a16="http://schemas.microsoft.com/office/drawing/2014/main" id="{8382F7BF-70F8-B414-1623-77B7D326AB9C}"/>
              </a:ext>
            </a:extLst>
          </p:cNvPr>
          <p:cNvSpPr txBox="1"/>
          <p:nvPr/>
        </p:nvSpPr>
        <p:spPr>
          <a:xfrm>
            <a:off x="346841" y="2177873"/>
            <a:ext cx="2191736" cy="1077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ID" sz="1600" dirty="0">
                <a:solidFill>
                  <a:schemeClr val="tx1"/>
                </a:solidFill>
                <a:latin typeface="Sora" panose="020B0604020202020204" charset="0"/>
                <a:cs typeface="Sora" panose="020B0604020202020204" charset="0"/>
              </a:rPr>
              <a:t>3745 data point for training</a:t>
            </a:r>
          </a:p>
          <a:p>
            <a:pPr marL="285750" marR="0" lvl="0" indent="-28575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ID" sz="1600" dirty="0">
                <a:solidFill>
                  <a:schemeClr val="tx1"/>
                </a:solidFill>
                <a:latin typeface="Sora" panose="020B0604020202020204" charset="0"/>
                <a:cs typeface="Sora" panose="020B0604020202020204" charset="0"/>
              </a:rPr>
              <a:t>Facies unbalance</a:t>
            </a:r>
          </a:p>
        </p:txBody>
      </p:sp>
      <p:sp>
        <p:nvSpPr>
          <p:cNvPr id="20" name="Google Shape;222;g142ad2f6649_0_79">
            <a:extLst>
              <a:ext uri="{FF2B5EF4-FFF2-40B4-BE49-F238E27FC236}">
                <a16:creationId xmlns:a16="http://schemas.microsoft.com/office/drawing/2014/main" id="{A5CC38B0-89A4-F16D-A29D-1AFCDC18B0C5}"/>
              </a:ext>
            </a:extLst>
          </p:cNvPr>
          <p:cNvSpPr txBox="1"/>
          <p:nvPr/>
        </p:nvSpPr>
        <p:spPr>
          <a:xfrm>
            <a:off x="196632" y="4849957"/>
            <a:ext cx="2191736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ID" sz="1600" dirty="0">
                <a:solidFill>
                  <a:schemeClr val="tx1"/>
                </a:solidFill>
                <a:latin typeface="Sora" panose="020B0604020202020204" charset="0"/>
                <a:cs typeface="Sora" panose="020B0604020202020204" charset="0"/>
              </a:rPr>
              <a:t>963 data point for training</a:t>
            </a:r>
          </a:p>
          <a:p>
            <a:pPr marL="285750" marR="0" lvl="0" indent="-28575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ID" sz="1600" dirty="0">
                <a:solidFill>
                  <a:schemeClr val="tx1"/>
                </a:solidFill>
                <a:latin typeface="Sora" panose="020B0604020202020204" charset="0"/>
                <a:cs typeface="Sora" panose="020B0604020202020204" charset="0"/>
              </a:rPr>
              <a:t>Facies balance</a:t>
            </a:r>
          </a:p>
        </p:txBody>
      </p:sp>
      <p:sp>
        <p:nvSpPr>
          <p:cNvPr id="21" name="Google Shape;222;g142ad2f6649_0_79">
            <a:extLst>
              <a:ext uri="{FF2B5EF4-FFF2-40B4-BE49-F238E27FC236}">
                <a16:creationId xmlns:a16="http://schemas.microsoft.com/office/drawing/2014/main" id="{C91D80C1-69B4-10A1-6112-29CE7BD97DB9}"/>
              </a:ext>
            </a:extLst>
          </p:cNvPr>
          <p:cNvSpPr txBox="1"/>
          <p:nvPr/>
        </p:nvSpPr>
        <p:spPr>
          <a:xfrm>
            <a:off x="9810901" y="2086421"/>
            <a:ext cx="2301767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ID" sz="1600" dirty="0">
                <a:solidFill>
                  <a:schemeClr val="tx1"/>
                </a:solidFill>
                <a:latin typeface="Sora" panose="020B0604020202020204" charset="0"/>
                <a:cs typeface="Sora" panose="020B0604020202020204" charset="0"/>
              </a:rPr>
              <a:t>7956 data point for training</a:t>
            </a:r>
          </a:p>
          <a:p>
            <a:pPr marL="28575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ID" sz="1600" dirty="0">
                <a:solidFill>
                  <a:schemeClr val="tx1"/>
                </a:solidFill>
                <a:latin typeface="Sora" panose="020B0604020202020204" charset="0"/>
                <a:cs typeface="Sora" panose="020B0604020202020204" charset="0"/>
              </a:rPr>
              <a:t>Facies balance</a:t>
            </a:r>
          </a:p>
        </p:txBody>
      </p:sp>
      <p:sp>
        <p:nvSpPr>
          <p:cNvPr id="22" name="Google Shape;222;g142ad2f6649_0_79">
            <a:extLst>
              <a:ext uri="{FF2B5EF4-FFF2-40B4-BE49-F238E27FC236}">
                <a16:creationId xmlns:a16="http://schemas.microsoft.com/office/drawing/2014/main" id="{1636CC4C-1C05-477A-C569-C025ACD2BC73}"/>
              </a:ext>
            </a:extLst>
          </p:cNvPr>
          <p:cNvSpPr txBox="1"/>
          <p:nvPr/>
        </p:nvSpPr>
        <p:spPr>
          <a:xfrm>
            <a:off x="9699919" y="4849957"/>
            <a:ext cx="2301766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ID" sz="1600" dirty="0">
                <a:solidFill>
                  <a:schemeClr val="tx1"/>
                </a:solidFill>
                <a:latin typeface="Sora" panose="020B0604020202020204" charset="0"/>
                <a:cs typeface="Sora" panose="020B0604020202020204" charset="0"/>
              </a:rPr>
              <a:t>7956 data point for training</a:t>
            </a:r>
          </a:p>
          <a:p>
            <a:pPr marL="28575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ID" sz="1600" dirty="0">
                <a:solidFill>
                  <a:schemeClr val="tx1"/>
                </a:solidFill>
                <a:latin typeface="Sora" panose="020B0604020202020204" charset="0"/>
                <a:cs typeface="Sora" panose="020B0604020202020204" charset="0"/>
              </a:rPr>
              <a:t>Facies balance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13BB8E7-A8BA-DD50-A17B-D13E027E032D}"/>
              </a:ext>
            </a:extLst>
          </p:cNvPr>
          <p:cNvCxnSpPr>
            <a:cxnSpLocks/>
          </p:cNvCxnSpPr>
          <p:nvPr/>
        </p:nvCxnSpPr>
        <p:spPr>
          <a:xfrm>
            <a:off x="2542472" y="3713165"/>
            <a:ext cx="7347762" cy="0"/>
          </a:xfrm>
          <a:prstGeom prst="line">
            <a:avLst/>
          </a:prstGeom>
          <a:ln w="28575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5A64790-6348-AA9D-459C-40B1051C4C6D}"/>
              </a:ext>
            </a:extLst>
          </p:cNvPr>
          <p:cNvCxnSpPr>
            <a:cxnSpLocks/>
          </p:cNvCxnSpPr>
          <p:nvPr/>
        </p:nvCxnSpPr>
        <p:spPr>
          <a:xfrm>
            <a:off x="6117020" y="903890"/>
            <a:ext cx="0" cy="5612524"/>
          </a:xfrm>
          <a:prstGeom prst="line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13193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7DD5DB-8923-2E3F-417E-3747A0186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6174037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70204-AC97-AD56-A12A-4FA212AADC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Modeling</a:t>
            </a:r>
            <a:endParaRPr lang="en-ID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0148EE-D523-0D53-8AAF-3B24830819A1}"/>
              </a:ext>
            </a:extLst>
          </p:cNvPr>
          <p:cNvSpPr txBox="1"/>
          <p:nvPr/>
        </p:nvSpPr>
        <p:spPr>
          <a:xfrm>
            <a:off x="451944" y="4913438"/>
            <a:ext cx="1108841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1800" dirty="0">
                <a:solidFill>
                  <a:schemeClr val="tx1"/>
                </a:solidFill>
                <a:latin typeface="Sora" panose="020B0604020202020204" charset="0"/>
                <a:cs typeface="Sora" panose="020B0604020202020204" charset="0"/>
              </a:rPr>
              <a:t>S</a:t>
            </a:r>
            <a:r>
              <a:rPr lang="en-ID" sz="1800" dirty="0">
                <a:solidFill>
                  <a:schemeClr val="tx1"/>
                </a:solidFill>
                <a:latin typeface="Sora" panose="020B0604020202020204" charset="0"/>
                <a:cs typeface="Sora" panose="020B0604020202020204" charset="0"/>
              </a:rPr>
              <a:t>even supervised model algorithm was trained by using four training data set, that will produce 28 machine learning model</a:t>
            </a:r>
          </a:p>
          <a:p>
            <a:pPr marL="28575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ID" sz="1800" dirty="0">
                <a:solidFill>
                  <a:schemeClr val="tx1"/>
                </a:solidFill>
                <a:latin typeface="Sora" panose="020B0604020202020204" charset="0"/>
                <a:cs typeface="Sora" panose="020B0604020202020204" charset="0"/>
              </a:rPr>
              <a:t>From every algorithm will be picked one with the best accuracy on data test</a:t>
            </a:r>
          </a:p>
          <a:p>
            <a:pPr marL="28575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ID" sz="1800" dirty="0">
                <a:solidFill>
                  <a:schemeClr val="tx1"/>
                </a:solidFill>
                <a:latin typeface="Sora" panose="020B0604020202020204" charset="0"/>
                <a:cs typeface="Sora" panose="020B0604020202020204" charset="0"/>
              </a:rPr>
              <a:t>From this 7 machine learning model will be picked one the best for facies classifier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7B3D32-12FE-7030-DC11-0F6D02C04F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308" y="1177620"/>
            <a:ext cx="11545383" cy="295869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381534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2F4E89-A164-8524-4D0C-C2AFE0276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Evaluation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8040002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95EADB-D83B-115B-93C6-24C7F401D5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060" y="134834"/>
            <a:ext cx="5972940" cy="497362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Evaluation by Accuracy Score</a:t>
            </a:r>
            <a:endParaRPr lang="en-ID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8C48D0-2EFB-FC5B-50CE-ED0814329B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2859" y="1158984"/>
            <a:ext cx="5923786" cy="340250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9B62A55-52BB-E274-2F79-5FC0FC3F6D91}"/>
              </a:ext>
            </a:extLst>
          </p:cNvPr>
          <p:cNvSpPr txBox="1"/>
          <p:nvPr/>
        </p:nvSpPr>
        <p:spPr>
          <a:xfrm>
            <a:off x="451944" y="4955479"/>
            <a:ext cx="1108841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1800" dirty="0">
                <a:solidFill>
                  <a:schemeClr val="tx1"/>
                </a:solidFill>
                <a:latin typeface="Sora" panose="020B0604020202020204" charset="0"/>
                <a:cs typeface="Sora" panose="020B0604020202020204" charset="0"/>
              </a:rPr>
              <a:t>All model have accuracy below 0.6</a:t>
            </a:r>
          </a:p>
          <a:p>
            <a:pPr marL="28575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ID" sz="1800" dirty="0" err="1">
                <a:solidFill>
                  <a:schemeClr val="tx1"/>
                </a:solidFill>
                <a:latin typeface="Sora" panose="020B0604020202020204" charset="0"/>
                <a:cs typeface="Sora" panose="020B0604020202020204" charset="0"/>
              </a:rPr>
              <a:t>XGBClassifier</a:t>
            </a:r>
            <a:r>
              <a:rPr lang="en-ID" sz="1800" dirty="0">
                <a:solidFill>
                  <a:schemeClr val="tx1"/>
                </a:solidFill>
                <a:latin typeface="Sora" panose="020B0604020202020204" charset="0"/>
                <a:cs typeface="Sora" panose="020B0604020202020204" charset="0"/>
              </a:rPr>
              <a:t> has the highest accuracy on test data (“CHURCHMAN BIBLE”) for 52.7% and Decision Tree Classifier has the smallest accuracy on test data for 46.5%</a:t>
            </a:r>
          </a:p>
        </p:txBody>
      </p:sp>
    </p:spTree>
    <p:extLst>
      <p:ext uri="{BB962C8B-B14F-4D97-AF65-F5344CB8AC3E}">
        <p14:creationId xmlns:p14="http://schemas.microsoft.com/office/powerpoint/2010/main" val="34546435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64353-765A-47CC-67E3-596D799311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060" y="134834"/>
            <a:ext cx="7118568" cy="497362"/>
          </a:xfrm>
        </p:spPr>
        <p:txBody>
          <a:bodyPr>
            <a:normAutofit fontScale="90000"/>
          </a:bodyPr>
          <a:lstStyle/>
          <a:p>
            <a:r>
              <a:rPr lang="en-US" dirty="0"/>
              <a:t>Evaluation by Adjacent Accuracy</a:t>
            </a:r>
            <a:endParaRPr lang="en-ID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09C215C-6C87-3CF4-53BB-F49D98F4E4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1258" y="1151518"/>
            <a:ext cx="5720080" cy="329754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3EC0817-85BB-B951-5918-87B7D0D009E9}"/>
              </a:ext>
            </a:extLst>
          </p:cNvPr>
          <p:cNvSpPr txBox="1"/>
          <p:nvPr/>
        </p:nvSpPr>
        <p:spPr>
          <a:xfrm>
            <a:off x="451944" y="4955479"/>
            <a:ext cx="1108841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1800" dirty="0">
                <a:solidFill>
                  <a:schemeClr val="tx1"/>
                </a:solidFill>
                <a:latin typeface="Sora" panose="020B0604020202020204" charset="0"/>
                <a:cs typeface="Sora" panose="020B0604020202020204" charset="0"/>
              </a:rPr>
              <a:t>All model have adjacent accuracy more than 0.8</a:t>
            </a:r>
          </a:p>
          <a:p>
            <a:pPr marL="28575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ID" sz="1800" dirty="0">
                <a:effectLst/>
                <a:latin typeface="Sora" panose="020B0604020202020204" charset="0"/>
                <a:ea typeface="Calibri" panose="020F0502020204030204" pitchFamily="34" charset="0"/>
                <a:cs typeface="Sora" panose="020B0604020202020204" charset="0"/>
              </a:rPr>
              <a:t>XGB Classifier again has the highest adjacent facies value for 86,8% and  again Decision Tree Classifier become the model with the smallest adjacent accuracy on test data for 80,2%</a:t>
            </a:r>
            <a:endParaRPr lang="en-ID" sz="1800" dirty="0">
              <a:solidFill>
                <a:schemeClr val="tx1"/>
              </a:solidFill>
              <a:latin typeface="Sora" panose="020B0604020202020204" charset="0"/>
              <a:cs typeface="Sora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18548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D51F2E-BC54-B5B8-C309-9D67543D2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060" y="134834"/>
            <a:ext cx="5836306" cy="497362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Evaluation by CV Score</a:t>
            </a:r>
            <a:endParaRPr lang="en-ID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C2A0721-1EBF-63F2-873E-F3133E1B9A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1868" y="937873"/>
            <a:ext cx="5294995" cy="304554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11C2AC2-FA90-0085-AF93-D5819E8FE86E}"/>
              </a:ext>
            </a:extLst>
          </p:cNvPr>
          <p:cNvSpPr txBox="1"/>
          <p:nvPr/>
        </p:nvSpPr>
        <p:spPr>
          <a:xfrm>
            <a:off x="415157" y="4398430"/>
            <a:ext cx="11366939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ID" sz="1600" dirty="0">
                <a:effectLst/>
                <a:latin typeface="Sora" panose="020B0604020202020204" charset="0"/>
                <a:ea typeface="Calibri" panose="020F0502020204030204" pitchFamily="34" charset="0"/>
                <a:cs typeface="Sora" panose="020B0604020202020204" charset="0"/>
              </a:rPr>
              <a:t>Random Forest Classifier has the highest cv-score for 89.34%, whereas KNN has the smallest cv-score for 49,1%.</a:t>
            </a:r>
          </a:p>
          <a:p>
            <a:pPr marL="28575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ID" sz="1600" dirty="0">
                <a:solidFill>
                  <a:schemeClr val="tx1"/>
                </a:solidFill>
                <a:latin typeface="Sora" panose="020B0604020202020204" charset="0"/>
                <a:cs typeface="Sora" panose="020B0604020202020204" charset="0"/>
              </a:rPr>
              <a:t>Random forest and svc have a high difference between CV score and accuracy, we can say that for this two model is overfit on train data, </a:t>
            </a:r>
            <a:r>
              <a:rPr lang="en-ID" sz="1600" dirty="0" err="1">
                <a:solidFill>
                  <a:schemeClr val="tx1"/>
                </a:solidFill>
                <a:latin typeface="Sora" panose="020B0604020202020204" charset="0"/>
                <a:cs typeface="Sora" panose="020B0604020202020204" charset="0"/>
              </a:rPr>
              <a:t>eventhough</a:t>
            </a:r>
            <a:r>
              <a:rPr lang="en-ID" sz="1600" dirty="0">
                <a:solidFill>
                  <a:schemeClr val="tx1"/>
                </a:solidFill>
                <a:latin typeface="Sora" panose="020B0604020202020204" charset="0"/>
                <a:cs typeface="Sora" panose="020B0604020202020204" charset="0"/>
              </a:rPr>
              <a:t> already pass the cross validation process.</a:t>
            </a:r>
          </a:p>
          <a:p>
            <a:pPr marL="28575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ID" sz="1600" dirty="0">
                <a:solidFill>
                  <a:schemeClr val="tx1"/>
                </a:solidFill>
                <a:latin typeface="Sora" panose="020B0604020202020204" charset="0"/>
                <a:cs typeface="Sora" panose="020B0604020202020204" charset="0"/>
              </a:rPr>
              <a:t>For acceptable CV Score </a:t>
            </a:r>
            <a:r>
              <a:rPr lang="en-ID" sz="1600" dirty="0">
                <a:effectLst/>
                <a:latin typeface="Sora" panose="020B0604020202020204" charset="0"/>
                <a:ea typeface="Calibri" panose="020F0502020204030204" pitchFamily="34" charset="0"/>
                <a:cs typeface="Sora" panose="020B0604020202020204" charset="0"/>
              </a:rPr>
              <a:t>XGB Classifier has the highest cv score for 60.85% whereas KNN has the smallest cv score for 49,1%.</a:t>
            </a:r>
            <a:endParaRPr lang="en-ID" sz="1600" dirty="0">
              <a:solidFill>
                <a:schemeClr val="tx1"/>
              </a:solidFill>
              <a:latin typeface="Sora" panose="020B0604020202020204" charset="0"/>
              <a:cs typeface="Sora" panose="020B0604020202020204" charset="0"/>
            </a:endParaRPr>
          </a:p>
          <a:p>
            <a:pPr marL="28575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endParaRPr lang="en-ID" sz="1600" dirty="0">
              <a:solidFill>
                <a:schemeClr val="tx1"/>
              </a:solidFill>
              <a:latin typeface="Sora" panose="020B0604020202020204" charset="0"/>
              <a:cs typeface="Sora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0304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4"/>
          <p:cNvSpPr txBox="1">
            <a:spLocks noGrp="1"/>
          </p:cNvSpPr>
          <p:nvPr>
            <p:ph type="title"/>
          </p:nvPr>
        </p:nvSpPr>
        <p:spPr>
          <a:xfrm>
            <a:off x="287343" y="111126"/>
            <a:ext cx="11401542" cy="6000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dirty="0"/>
              <a:t>Outline</a:t>
            </a:r>
            <a:endParaRPr dirty="0"/>
          </a:p>
        </p:txBody>
      </p:sp>
      <p:sp>
        <p:nvSpPr>
          <p:cNvPr id="198" name="Google Shape;198;p4"/>
          <p:cNvSpPr txBox="1"/>
          <p:nvPr/>
        </p:nvSpPr>
        <p:spPr>
          <a:xfrm>
            <a:off x="401515" y="1584375"/>
            <a:ext cx="11388900" cy="2246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AutoNum type="arabicPeriod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Problem Definition &amp; Goals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AutoNum type="arabicPeriod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Data Preparation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AutoNum type="arabicPeriod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Data Preprocessing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AutoNum type="arabicPeriod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Feature Engineering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AutoNum type="arabicPeriod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Modeling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AutoNum type="arabicPeriod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Model Evaluation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AutoNum type="arabicPeriod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Conclusion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B87587-D559-5394-0F5E-B8708FF0F9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060" y="134834"/>
            <a:ext cx="5836306" cy="497362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Evaluation by ROC-AUC</a:t>
            </a:r>
            <a:endParaRPr lang="en-ID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8896E94-58F5-6814-7AAC-707FDDB513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479" y="1201595"/>
            <a:ext cx="5621280" cy="308662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F5E5A9C-9975-9AEA-95BE-3F18A7C337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4326" y="1148197"/>
            <a:ext cx="3464998" cy="341047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8B47E47-0ECC-2AAC-6994-8DF626D83585}"/>
              </a:ext>
            </a:extLst>
          </p:cNvPr>
          <p:cNvSpPr txBox="1"/>
          <p:nvPr/>
        </p:nvSpPr>
        <p:spPr>
          <a:xfrm>
            <a:off x="412530" y="4763853"/>
            <a:ext cx="11366939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1600" dirty="0">
                <a:solidFill>
                  <a:schemeClr val="tx1"/>
                </a:solidFill>
                <a:latin typeface="Sora" panose="020B0604020202020204" charset="0"/>
                <a:cs typeface="Sora" panose="020B0604020202020204" charset="0"/>
              </a:rPr>
              <a:t>All model have roc-</a:t>
            </a:r>
            <a:r>
              <a:rPr lang="en-US" sz="1600" dirty="0" err="1">
                <a:solidFill>
                  <a:schemeClr val="tx1"/>
                </a:solidFill>
                <a:latin typeface="Sora" panose="020B0604020202020204" charset="0"/>
                <a:cs typeface="Sora" panose="020B0604020202020204" charset="0"/>
              </a:rPr>
              <a:t>auc</a:t>
            </a:r>
            <a:r>
              <a:rPr lang="en-US" sz="1600" dirty="0">
                <a:solidFill>
                  <a:schemeClr val="tx1"/>
                </a:solidFill>
                <a:latin typeface="Sora" panose="020B0604020202020204" charset="0"/>
                <a:cs typeface="Sora" panose="020B0604020202020204" charset="0"/>
              </a:rPr>
              <a:t> more than 0.8</a:t>
            </a:r>
          </a:p>
          <a:p>
            <a:pPr marL="28575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ID" sz="1600" dirty="0">
                <a:effectLst/>
                <a:latin typeface="Sora" panose="020B0604020202020204" charset="0"/>
                <a:ea typeface="Calibri" panose="020F0502020204030204" pitchFamily="34" charset="0"/>
                <a:cs typeface="Sora" panose="020B0604020202020204" charset="0"/>
              </a:rPr>
              <a:t>XGB Classifier has the highest ROC-AUC score of 86.5% whereas Decision Tree Classifier has the smallest roc-</a:t>
            </a:r>
            <a:r>
              <a:rPr lang="en-ID" sz="1600" dirty="0" err="1">
                <a:effectLst/>
                <a:latin typeface="Sora" panose="020B0604020202020204" charset="0"/>
                <a:ea typeface="Calibri" panose="020F0502020204030204" pitchFamily="34" charset="0"/>
                <a:cs typeface="Sora" panose="020B0604020202020204" charset="0"/>
              </a:rPr>
              <a:t>auc</a:t>
            </a:r>
            <a:r>
              <a:rPr lang="en-ID" sz="1600" dirty="0">
                <a:effectLst/>
                <a:latin typeface="Sora" panose="020B0604020202020204" charset="0"/>
                <a:ea typeface="Calibri" panose="020F0502020204030204" pitchFamily="34" charset="0"/>
                <a:cs typeface="Sora" panose="020B0604020202020204" charset="0"/>
              </a:rPr>
              <a:t> score of 82%.</a:t>
            </a:r>
          </a:p>
          <a:p>
            <a:pPr marL="28575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ID" sz="1800" dirty="0">
                <a:latin typeface="Sora" panose="020B0604020202020204" charset="0"/>
                <a:ea typeface="Calibri" panose="020F0502020204030204" pitchFamily="34" charset="0"/>
                <a:cs typeface="Sora" panose="020B0604020202020204" charset="0"/>
              </a:rPr>
              <a:t>F</a:t>
            </a:r>
            <a:r>
              <a:rPr lang="en-ID" sz="1800" dirty="0">
                <a:effectLst/>
                <a:latin typeface="Sora" panose="020B0604020202020204" charset="0"/>
                <a:ea typeface="Calibri" panose="020F0502020204030204" pitchFamily="34" charset="0"/>
                <a:cs typeface="Sora" panose="020B0604020202020204" charset="0"/>
              </a:rPr>
              <a:t>or multi-class classification ROC-AUC curve was constructed by computing average TPR and FPR for every category.</a:t>
            </a:r>
            <a:endParaRPr lang="en-ID" sz="1600" dirty="0">
              <a:solidFill>
                <a:schemeClr val="tx1"/>
              </a:solidFill>
              <a:latin typeface="Sora" panose="020B0604020202020204" charset="0"/>
              <a:cs typeface="Sora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56991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9A59CE-35DA-2125-BBAE-D9D2EA727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059" y="134834"/>
            <a:ext cx="6309271" cy="497362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Evaluation by Prediction Result</a:t>
            </a:r>
            <a:endParaRPr lang="en-ID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7685E0-C938-E030-933D-842B01F68F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835" y="860909"/>
            <a:ext cx="6468460" cy="540945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41BAC4B-A3E2-FD1D-4DA0-061EE6589EA0}"/>
              </a:ext>
            </a:extLst>
          </p:cNvPr>
          <p:cNvSpPr txBox="1"/>
          <p:nvPr/>
        </p:nvSpPr>
        <p:spPr>
          <a:xfrm>
            <a:off x="7147035" y="1782395"/>
            <a:ext cx="4608130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D" sz="1600" dirty="0">
                <a:effectLst/>
                <a:latin typeface="Sora" panose="020B0604020202020204" charset="0"/>
                <a:ea typeface="Calibri" panose="020F0502020204030204" pitchFamily="34" charset="0"/>
                <a:cs typeface="Sora" panose="020B0604020202020204" charset="0"/>
              </a:rPr>
              <a:t>every model could </a:t>
            </a:r>
            <a:r>
              <a:rPr lang="en-ID" sz="1600" b="1" dirty="0">
                <a:effectLst/>
                <a:latin typeface="Sora" panose="020B0604020202020204" charset="0"/>
                <a:ea typeface="Calibri" panose="020F0502020204030204" pitchFamily="34" charset="0"/>
                <a:cs typeface="Sora" panose="020B0604020202020204" charset="0"/>
              </a:rPr>
              <a:t>predict the majority of facies</a:t>
            </a:r>
            <a:r>
              <a:rPr lang="en-ID" sz="1600" dirty="0">
                <a:effectLst/>
                <a:latin typeface="Sora" panose="020B0604020202020204" charset="0"/>
                <a:ea typeface="Calibri" panose="020F0502020204030204" pitchFamily="34" charset="0"/>
                <a:cs typeface="Sora" panose="020B0604020202020204" charset="0"/>
              </a:rPr>
              <a:t> when the layer doesn’t variate much, like at the depth around </a:t>
            </a:r>
            <a:r>
              <a:rPr lang="en-ID" sz="1600" b="1" dirty="0">
                <a:effectLst/>
                <a:latin typeface="Sora" panose="020B0604020202020204" charset="0"/>
                <a:ea typeface="Calibri" panose="020F0502020204030204" pitchFamily="34" charset="0"/>
                <a:cs typeface="Sora" panose="020B0604020202020204" charset="0"/>
              </a:rPr>
              <a:t>3075 and 2960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D" sz="1600" dirty="0">
                <a:effectLst/>
                <a:latin typeface="Sora" panose="020B0604020202020204" charset="0"/>
                <a:ea typeface="Calibri" panose="020F0502020204030204" pitchFamily="34" charset="0"/>
                <a:cs typeface="Sora" panose="020B0604020202020204" charset="0"/>
              </a:rPr>
              <a:t>But when it comes to variative layer like in the depth around </a:t>
            </a:r>
            <a:r>
              <a:rPr lang="en-ID" sz="1600" b="1" dirty="0">
                <a:effectLst/>
                <a:latin typeface="Sora" panose="020B0604020202020204" charset="0"/>
                <a:ea typeface="Calibri" panose="020F0502020204030204" pitchFamily="34" charset="0"/>
                <a:cs typeface="Sora" panose="020B0604020202020204" charset="0"/>
              </a:rPr>
              <a:t>3050 and 3100 </a:t>
            </a:r>
            <a:r>
              <a:rPr lang="en-ID" sz="1600" dirty="0">
                <a:effectLst/>
                <a:latin typeface="Sora" panose="020B0604020202020204" charset="0"/>
                <a:ea typeface="Calibri" panose="020F0502020204030204" pitchFamily="34" charset="0"/>
                <a:cs typeface="Sora" panose="020B0604020202020204" charset="0"/>
              </a:rPr>
              <a:t>the predicted lithofacies become </a:t>
            </a:r>
            <a:r>
              <a:rPr lang="en-ID" sz="1600" b="1" dirty="0">
                <a:effectLst/>
                <a:latin typeface="Sora" panose="020B0604020202020204" charset="0"/>
                <a:ea typeface="Calibri" panose="020F0502020204030204" pitchFamily="34" charset="0"/>
                <a:cs typeface="Sora" panose="020B0604020202020204" charset="0"/>
              </a:rPr>
              <a:t>clearly different </a:t>
            </a:r>
            <a:r>
              <a:rPr lang="en-ID" sz="1600" dirty="0">
                <a:effectLst/>
                <a:latin typeface="Sora" panose="020B0604020202020204" charset="0"/>
                <a:ea typeface="Calibri" panose="020F0502020204030204" pitchFamily="34" charset="0"/>
                <a:cs typeface="Sora" panose="020B0604020202020204" charset="0"/>
              </a:rPr>
              <a:t>with actual facies.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D" sz="1600" b="1" dirty="0">
                <a:effectLst/>
                <a:latin typeface="Sora" panose="020B0604020202020204" charset="0"/>
                <a:ea typeface="Calibri" panose="020F0502020204030204" pitchFamily="34" charset="0"/>
                <a:cs typeface="Sora" panose="020B0604020202020204" charset="0"/>
              </a:rPr>
              <a:t>XGB Classifier </a:t>
            </a:r>
            <a:r>
              <a:rPr lang="en-ID" sz="1600" dirty="0">
                <a:effectLst/>
                <a:latin typeface="Sora" panose="020B0604020202020204" charset="0"/>
                <a:ea typeface="Calibri" panose="020F0502020204030204" pitchFamily="34" charset="0"/>
                <a:cs typeface="Sora" panose="020B0604020202020204" charset="0"/>
              </a:rPr>
              <a:t>with the </a:t>
            </a:r>
            <a:r>
              <a:rPr lang="en-ID" sz="1600" b="1" dirty="0">
                <a:effectLst/>
                <a:latin typeface="Sora" panose="020B0604020202020204" charset="0"/>
                <a:ea typeface="Calibri" panose="020F0502020204030204" pitchFamily="34" charset="0"/>
                <a:cs typeface="Sora" panose="020B0604020202020204" charset="0"/>
              </a:rPr>
              <a:t>best performance evaluated from accuracy, adjacent accuracy, cv-score, and ROC-AUC</a:t>
            </a:r>
            <a:r>
              <a:rPr lang="en-ID" sz="1600" dirty="0">
                <a:effectLst/>
                <a:latin typeface="Sora" panose="020B0604020202020204" charset="0"/>
                <a:ea typeface="Calibri" panose="020F0502020204030204" pitchFamily="34" charset="0"/>
                <a:cs typeface="Sora" panose="020B0604020202020204" charset="0"/>
              </a:rPr>
              <a:t> curve could predict the lithofacies layer better than any other model. </a:t>
            </a:r>
            <a:endParaRPr lang="en-ID" sz="1600" dirty="0">
              <a:latin typeface="Sora" panose="020B0604020202020204" charset="0"/>
              <a:cs typeface="Sora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77289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597C4E-6136-2CE7-7E9E-C0BBC6B52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7544292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EA74D-5E43-832B-4C87-76729C8F3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Conclusion</a:t>
            </a:r>
            <a:endParaRPr lang="en-ID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7E5180-BF8C-5146-CDC6-2E8814BE605D}"/>
              </a:ext>
            </a:extLst>
          </p:cNvPr>
          <p:cNvSpPr txBox="1"/>
          <p:nvPr/>
        </p:nvSpPr>
        <p:spPr>
          <a:xfrm>
            <a:off x="499615" y="3419917"/>
            <a:ext cx="10930758" cy="14673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180340" algn="just">
              <a:lnSpc>
                <a:spcPct val="107000"/>
              </a:lnSpc>
              <a:spcAft>
                <a:spcPts val="800"/>
              </a:spcAft>
            </a:pPr>
            <a:r>
              <a:rPr lang="en-ID" sz="1400" dirty="0">
                <a:effectLst/>
                <a:latin typeface="Sora" panose="020B0604020202020204" charset="0"/>
                <a:ea typeface="Calibri" panose="020F0502020204030204" pitchFamily="34" charset="0"/>
                <a:cs typeface="Sora" panose="020B0604020202020204" charset="0"/>
              </a:rPr>
              <a:t>This research found that for facies classification case by comparing the performance of the models, the best supervised machine learning algorithm is </a:t>
            </a:r>
            <a:r>
              <a:rPr lang="en-ID" sz="1400" dirty="0" err="1">
                <a:effectLst/>
                <a:latin typeface="Sora" panose="020B0604020202020204" charset="0"/>
                <a:ea typeface="Calibri" panose="020F0502020204030204" pitchFamily="34" charset="0"/>
                <a:cs typeface="Sora" panose="020B0604020202020204" charset="0"/>
              </a:rPr>
              <a:t>XGBoost</a:t>
            </a:r>
            <a:r>
              <a:rPr lang="en-ID" sz="1400" dirty="0">
                <a:effectLst/>
                <a:latin typeface="Sora" panose="020B0604020202020204" charset="0"/>
                <a:ea typeface="Calibri" panose="020F0502020204030204" pitchFamily="34" charset="0"/>
                <a:cs typeface="Sora" panose="020B0604020202020204" charset="0"/>
              </a:rPr>
              <a:t> Classifier with an accuracy of 52.7%, adjacent accuracy of 86.6%, cv-score of 60.8%, and ROC-AUC score of 86.5%. One concern about this </a:t>
            </a:r>
            <a:r>
              <a:rPr lang="en-ID" sz="1400" dirty="0" err="1">
                <a:effectLst/>
                <a:latin typeface="Sora" panose="020B0604020202020204" charset="0"/>
                <a:ea typeface="Calibri" panose="020F0502020204030204" pitchFamily="34" charset="0"/>
                <a:cs typeface="Sora" panose="020B0604020202020204" charset="0"/>
              </a:rPr>
              <a:t>XGBoost</a:t>
            </a:r>
            <a:r>
              <a:rPr lang="en-ID" sz="1400" dirty="0">
                <a:effectLst/>
                <a:latin typeface="Sora" panose="020B0604020202020204" charset="0"/>
                <a:ea typeface="Calibri" panose="020F0502020204030204" pitchFamily="34" charset="0"/>
                <a:cs typeface="Sora" panose="020B0604020202020204" charset="0"/>
              </a:rPr>
              <a:t> classifier is although the performance score is good compare to others model the training time is longer than other simple supervised machine learning model like K-</a:t>
            </a:r>
            <a:r>
              <a:rPr lang="en-ID" sz="1400" dirty="0" err="1">
                <a:effectLst/>
                <a:latin typeface="Sora" panose="020B0604020202020204" charset="0"/>
                <a:ea typeface="Calibri" panose="020F0502020204030204" pitchFamily="34" charset="0"/>
                <a:cs typeface="Sora" panose="020B0604020202020204" charset="0"/>
              </a:rPr>
              <a:t>Neighborh</a:t>
            </a:r>
            <a:r>
              <a:rPr lang="en-ID" sz="1400" dirty="0">
                <a:effectLst/>
                <a:latin typeface="Sora" panose="020B0604020202020204" charset="0"/>
                <a:ea typeface="Calibri" panose="020F0502020204030204" pitchFamily="34" charset="0"/>
                <a:cs typeface="Sora" panose="020B0604020202020204" charset="0"/>
              </a:rPr>
              <a:t> or Decision Tree, this training time could be the consideration for design the facies classifier for production purpose. </a:t>
            </a: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F12C0AFC-8E25-0103-0C0D-EFDFE9732E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850" y="1694176"/>
            <a:ext cx="3594289" cy="1383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28672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2"/>
          <p:cNvSpPr txBox="1">
            <a:spLocks noGrp="1"/>
          </p:cNvSpPr>
          <p:nvPr>
            <p:ph type="title"/>
          </p:nvPr>
        </p:nvSpPr>
        <p:spPr>
          <a:xfrm>
            <a:off x="500703" y="534693"/>
            <a:ext cx="2659057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dirty="0"/>
              <a:t>Reference</a:t>
            </a:r>
            <a:endParaRPr dirty="0"/>
          </a:p>
        </p:txBody>
      </p:sp>
      <p:sp>
        <p:nvSpPr>
          <p:cNvPr id="390" name="Google Shape;390;p2"/>
          <p:cNvSpPr txBox="1"/>
          <p:nvPr/>
        </p:nvSpPr>
        <p:spPr>
          <a:xfrm>
            <a:off x="401550" y="1426720"/>
            <a:ext cx="11388900" cy="25000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just">
              <a:lnSpc>
                <a:spcPct val="107000"/>
              </a:lnSpc>
            </a:pPr>
            <a:r>
              <a:rPr lang="en-ID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[1] </a:t>
            </a:r>
            <a:r>
              <a:rPr lang="en-ID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Imamverdiyev</a:t>
            </a:r>
            <a:r>
              <a:rPr lang="en-ID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Y., </a:t>
            </a:r>
            <a:r>
              <a:rPr lang="en-ID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Sukhostat</a:t>
            </a:r>
            <a:r>
              <a:rPr lang="en-ID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L., 2019, Lithological facies classification using deep convolutional neural network. Journal of Petroleum Science and Engineering 174 (2019) 216–228</a:t>
            </a:r>
            <a:endParaRPr lang="en-ID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 algn="just">
              <a:lnSpc>
                <a:spcPct val="107000"/>
              </a:lnSpc>
            </a:pPr>
            <a:r>
              <a:rPr lang="en-ID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[2] M. Gifford, C. </a:t>
            </a:r>
            <a:r>
              <a:rPr lang="en-ID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Agah</a:t>
            </a:r>
            <a:r>
              <a:rPr lang="en-ID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A., 2010, Collaborative multi-agent rock facies classification from wireline well log data, Engineering Applications of Artificial Intelligence 23 (2010) 1158–1172</a:t>
            </a:r>
            <a:endParaRPr lang="en-ID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 algn="just">
              <a:lnSpc>
                <a:spcPct val="107000"/>
              </a:lnSpc>
            </a:pPr>
            <a:r>
              <a:rPr lang="en-ID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[3] W. Dunham, M. Malcolm, A. Kim Welford, J. 2020, Improved well log classification using </a:t>
            </a:r>
            <a:r>
              <a:rPr lang="en-ID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semisupervised</a:t>
            </a:r>
            <a:r>
              <a:rPr lang="en-ID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Gaussian mixture models and a new hyper-parameter selection strategy, Computers and Geosciences 140 (2020) 104501</a:t>
            </a:r>
            <a:endParaRPr lang="en-ID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 algn="just">
              <a:lnSpc>
                <a:spcPct val="107000"/>
              </a:lnSpc>
            </a:pPr>
            <a:r>
              <a:rPr lang="en-ID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[4] W.J. Glover P., K. Mohammed-Sajed, O., </a:t>
            </a:r>
            <a:r>
              <a:rPr lang="en-ID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Akyiiz</a:t>
            </a:r>
            <a:r>
              <a:rPr lang="en-ID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C., </a:t>
            </a:r>
            <a:r>
              <a:rPr lang="en-ID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Lorinczi</a:t>
            </a:r>
            <a:r>
              <a:rPr lang="en-ID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P. 2022, Clustering of facies in tight carbonates using machine learning, Marine and Petroleum Geology 144 (2022) 105828</a:t>
            </a:r>
            <a:endParaRPr lang="en-ID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 algn="just">
              <a:lnSpc>
                <a:spcPct val="107000"/>
              </a:lnSpc>
              <a:spcAft>
                <a:spcPts val="800"/>
              </a:spcAft>
            </a:pPr>
            <a:r>
              <a:rPr lang="en-ID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[5] </a:t>
            </a:r>
            <a:r>
              <a:rPr lang="en-ID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Antariksa</a:t>
            </a:r>
            <a:r>
              <a:rPr lang="en-ID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G. Muamar, R. Lee, J. 2022, Performance evaluation of machine learning-based classification with rock-physics analysis of geological lithofacies in Tarakan Basin, Indonesia, Journal of Petroleum Science and Engineering 208 (2022) 109250</a:t>
            </a:r>
            <a:endParaRPr lang="en-ID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293B769-42CB-2A1B-58A9-482A3ADDFBA1}"/>
              </a:ext>
            </a:extLst>
          </p:cNvPr>
          <p:cNvGrpSpPr/>
          <p:nvPr/>
        </p:nvGrpSpPr>
        <p:grpSpPr>
          <a:xfrm>
            <a:off x="5307734" y="4926265"/>
            <a:ext cx="1328292" cy="447041"/>
            <a:chOff x="10370597" y="172719"/>
            <a:chExt cx="1680602" cy="56561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5C30B76-D891-63EE-A27F-1465360A3F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58328" y="232349"/>
              <a:ext cx="1505140" cy="446352"/>
            </a:xfrm>
            <a:prstGeom prst="rect">
              <a:avLst/>
            </a:prstGeom>
          </p:spPr>
        </p:pic>
        <p:sp>
          <p:nvSpPr>
            <p:cNvPr id="4" name="Flowchart: Terminator 3">
              <a:extLst>
                <a:ext uri="{FF2B5EF4-FFF2-40B4-BE49-F238E27FC236}">
                  <a16:creationId xmlns:a16="http://schemas.microsoft.com/office/drawing/2014/main" id="{D49D272C-53E9-C6E6-4F5C-F0224DA442CF}"/>
                </a:ext>
              </a:extLst>
            </p:cNvPr>
            <p:cNvSpPr/>
            <p:nvPr/>
          </p:nvSpPr>
          <p:spPr>
            <a:xfrm>
              <a:off x="10370597" y="172719"/>
              <a:ext cx="1680602" cy="565612"/>
            </a:xfrm>
            <a:prstGeom prst="flowChartTerminator">
              <a:avLst/>
            </a:prstGeom>
            <a:noFill/>
            <a:ln w="38100">
              <a:solidFill>
                <a:srgbClr val="0000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E14936BC-E380-B997-88A3-8FD02C72A3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2849" y="1856762"/>
            <a:ext cx="7078063" cy="2762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1401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6C32211-C699-135B-DEA2-A6FE590066C9}"/>
              </a:ext>
            </a:extLst>
          </p:cNvPr>
          <p:cNvSpPr/>
          <p:nvPr/>
        </p:nvSpPr>
        <p:spPr>
          <a:xfrm>
            <a:off x="0" y="2551289"/>
            <a:ext cx="12192000" cy="1286933"/>
          </a:xfrm>
          <a:prstGeom prst="rect">
            <a:avLst/>
          </a:prstGeom>
          <a:solidFill>
            <a:srgbClr val="0B9FD9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19051C-1097-10BA-AB4F-9DCE4E561B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7110" y="209863"/>
            <a:ext cx="8277780" cy="643827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9733586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2550137-7100-599A-16A7-111CC2F09A4D}"/>
              </a:ext>
            </a:extLst>
          </p:cNvPr>
          <p:cNvSpPr/>
          <p:nvPr/>
        </p:nvSpPr>
        <p:spPr>
          <a:xfrm>
            <a:off x="0" y="2494844"/>
            <a:ext cx="12192000" cy="1298222"/>
          </a:xfrm>
          <a:prstGeom prst="rect">
            <a:avLst/>
          </a:prstGeom>
          <a:solidFill>
            <a:srgbClr val="0B9FD9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9CBC0F-D913-461F-A7F0-88F552347E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3374" y="177957"/>
            <a:ext cx="8359826" cy="650208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8561344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798A47A5-8187-8E45-AE4C-F813C62450F9}"/>
              </a:ext>
            </a:extLst>
          </p:cNvPr>
          <p:cNvGrpSpPr/>
          <p:nvPr/>
        </p:nvGrpSpPr>
        <p:grpSpPr>
          <a:xfrm>
            <a:off x="1587326" y="3500995"/>
            <a:ext cx="2727225" cy="955215"/>
            <a:chOff x="546553" y="2727315"/>
            <a:chExt cx="2727225" cy="955215"/>
          </a:xfrm>
        </p:grpSpPr>
        <p:pic>
          <p:nvPicPr>
            <p:cNvPr id="3" name="Picture 2">
              <a:hlinkClick r:id="rId2"/>
              <a:extLst>
                <a:ext uri="{FF2B5EF4-FFF2-40B4-BE49-F238E27FC236}">
                  <a16:creationId xmlns:a16="http://schemas.microsoft.com/office/drawing/2014/main" id="{2ADB9BA0-1DAF-DB04-EB70-AB03580522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6553" y="2727315"/>
              <a:ext cx="965363" cy="955215"/>
            </a:xfrm>
            <a:prstGeom prst="rect">
              <a:avLst/>
            </a:prstGeom>
          </p:spPr>
        </p:pic>
        <p:sp>
          <p:nvSpPr>
            <p:cNvPr id="4" name="TextBox 3">
              <a:hlinkClick r:id="rId2"/>
              <a:extLst>
                <a:ext uri="{FF2B5EF4-FFF2-40B4-BE49-F238E27FC236}">
                  <a16:creationId xmlns:a16="http://schemas.microsoft.com/office/drawing/2014/main" id="{B70502FE-7570-DE64-F218-3ADAF752568E}"/>
                </a:ext>
              </a:extLst>
            </p:cNvPr>
            <p:cNvSpPr txBox="1"/>
            <p:nvPr/>
          </p:nvSpPr>
          <p:spPr>
            <a:xfrm>
              <a:off x="1511916" y="3025737"/>
              <a:ext cx="1761862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u="sng" dirty="0">
                  <a:solidFill>
                    <a:srgbClr val="4685F4"/>
                  </a:solidFill>
                </a:rPr>
                <a:t>My-Email</a:t>
              </a:r>
              <a:endParaRPr lang="en-ID" sz="2500" u="sng" dirty="0">
                <a:solidFill>
                  <a:srgbClr val="4685F4"/>
                </a:solidFill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FF90437-06E7-D816-EF34-880C87D84583}"/>
              </a:ext>
            </a:extLst>
          </p:cNvPr>
          <p:cNvGrpSpPr/>
          <p:nvPr/>
        </p:nvGrpSpPr>
        <p:grpSpPr>
          <a:xfrm>
            <a:off x="1678972" y="4825609"/>
            <a:ext cx="3089600" cy="773847"/>
            <a:chOff x="638199" y="3859431"/>
            <a:chExt cx="3089600" cy="773847"/>
          </a:xfrm>
        </p:grpSpPr>
        <p:pic>
          <p:nvPicPr>
            <p:cNvPr id="5" name="Picture 4">
              <a:hlinkClick r:id="rId4"/>
              <a:extLst>
                <a:ext uri="{FF2B5EF4-FFF2-40B4-BE49-F238E27FC236}">
                  <a16:creationId xmlns:a16="http://schemas.microsoft.com/office/drawing/2014/main" id="{6F1B0A98-E3E1-004B-F467-21F89194480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8199" y="3859431"/>
              <a:ext cx="782068" cy="773847"/>
            </a:xfrm>
            <a:prstGeom prst="rect">
              <a:avLst/>
            </a:prstGeom>
          </p:spPr>
        </p:pic>
        <p:sp>
          <p:nvSpPr>
            <p:cNvPr id="6" name="TextBox 5">
              <a:hlinkClick r:id="rId4"/>
              <a:extLst>
                <a:ext uri="{FF2B5EF4-FFF2-40B4-BE49-F238E27FC236}">
                  <a16:creationId xmlns:a16="http://schemas.microsoft.com/office/drawing/2014/main" id="{EA928D15-9BB7-0A53-F727-98C9F59B04D1}"/>
                </a:ext>
              </a:extLst>
            </p:cNvPr>
            <p:cNvSpPr txBox="1"/>
            <p:nvPr/>
          </p:nvSpPr>
          <p:spPr>
            <a:xfrm>
              <a:off x="1511914" y="3978114"/>
              <a:ext cx="2215885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u="sng" dirty="0">
                  <a:solidFill>
                    <a:srgbClr val="4685F4"/>
                  </a:solidFill>
                </a:rPr>
                <a:t>My-LinkedIn</a:t>
              </a:r>
              <a:endParaRPr lang="en-ID" sz="2500" u="sng" dirty="0">
                <a:solidFill>
                  <a:srgbClr val="4685F4"/>
                </a:solidFill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E9D259B8-FAF7-7920-F4DA-93204102E6E3}"/>
              </a:ext>
            </a:extLst>
          </p:cNvPr>
          <p:cNvSpPr txBox="1"/>
          <p:nvPr/>
        </p:nvSpPr>
        <p:spPr>
          <a:xfrm>
            <a:off x="1460317" y="1228067"/>
            <a:ext cx="306370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Reach me ! </a:t>
            </a:r>
          </a:p>
          <a:p>
            <a:pPr algn="ctr"/>
            <a:r>
              <a:rPr lang="en-US" sz="3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discussion</a:t>
            </a:r>
            <a:endParaRPr lang="en-ID" sz="3000" dirty="0">
              <a:solidFill>
                <a:schemeClr val="tx1"/>
              </a:solidFill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0AFA3ED-A4CF-6424-30BC-3A407BCC8D2E}"/>
              </a:ext>
            </a:extLst>
          </p:cNvPr>
          <p:cNvGrpSpPr/>
          <p:nvPr/>
        </p:nvGrpSpPr>
        <p:grpSpPr>
          <a:xfrm>
            <a:off x="1636845" y="2419063"/>
            <a:ext cx="2887175" cy="914400"/>
            <a:chOff x="1517773" y="2464219"/>
            <a:chExt cx="2887175" cy="914400"/>
          </a:xfrm>
        </p:grpSpPr>
        <p:pic>
          <p:nvPicPr>
            <p:cNvPr id="23" name="Graphic 22" descr="Document">
              <a:extLst>
                <a:ext uri="{FF2B5EF4-FFF2-40B4-BE49-F238E27FC236}">
                  <a16:creationId xmlns:a16="http://schemas.microsoft.com/office/drawing/2014/main" id="{A557A459-8307-1332-DA1A-20E8ACC5668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517773" y="2464219"/>
              <a:ext cx="914400" cy="914400"/>
            </a:xfrm>
            <a:prstGeom prst="rect">
              <a:avLst/>
            </a:prstGeom>
          </p:spPr>
        </p:pic>
        <p:sp>
          <p:nvSpPr>
            <p:cNvPr id="24" name="TextBox 23">
              <a:hlinkClick r:id="rId8"/>
              <a:extLst>
                <a:ext uri="{FF2B5EF4-FFF2-40B4-BE49-F238E27FC236}">
                  <a16:creationId xmlns:a16="http://schemas.microsoft.com/office/drawing/2014/main" id="{78430DEA-44A7-5882-4882-EB0D2FD8188D}"/>
                </a:ext>
              </a:extLst>
            </p:cNvPr>
            <p:cNvSpPr txBox="1"/>
            <p:nvPr/>
          </p:nvSpPr>
          <p:spPr>
            <a:xfrm>
              <a:off x="2440857" y="2682892"/>
              <a:ext cx="1964091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u="sng" dirty="0">
                  <a:solidFill>
                    <a:srgbClr val="4685F4"/>
                  </a:solidFill>
                </a:rPr>
                <a:t>My-Resume</a:t>
              </a:r>
              <a:endParaRPr lang="en-ID" sz="2500" u="sng" dirty="0">
                <a:solidFill>
                  <a:srgbClr val="4685F4"/>
                </a:solidFill>
              </a:endParaRPr>
            </a:p>
          </p:txBody>
        </p:sp>
      </p:grp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299730C6-6C43-C694-D9A1-892FCAAD3302}"/>
              </a:ext>
            </a:extLst>
          </p:cNvPr>
          <p:cNvCxnSpPr>
            <a:cxnSpLocks/>
          </p:cNvCxnSpPr>
          <p:nvPr/>
        </p:nvCxnSpPr>
        <p:spPr>
          <a:xfrm flipV="1">
            <a:off x="5971823" y="765224"/>
            <a:ext cx="0" cy="5443665"/>
          </a:xfrm>
          <a:prstGeom prst="line">
            <a:avLst/>
          </a:prstGeom>
          <a:ln w="571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E8B41BE-6464-A073-9B8B-F60008CA32D1}"/>
              </a:ext>
            </a:extLst>
          </p:cNvPr>
          <p:cNvSpPr txBox="1"/>
          <p:nvPr/>
        </p:nvSpPr>
        <p:spPr>
          <a:xfrm>
            <a:off x="6400781" y="1205403"/>
            <a:ext cx="503447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Project Repository &amp; Presentation</a:t>
            </a:r>
            <a:endParaRPr lang="en-ID" sz="2400" dirty="0">
              <a:solidFill>
                <a:schemeClr val="tx1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4D7B1D1-6D3E-BCD7-B02D-079FEC08E0D3}"/>
              </a:ext>
            </a:extLst>
          </p:cNvPr>
          <p:cNvGrpSpPr/>
          <p:nvPr/>
        </p:nvGrpSpPr>
        <p:grpSpPr>
          <a:xfrm>
            <a:off x="6944028" y="2255143"/>
            <a:ext cx="3861571" cy="1080948"/>
            <a:chOff x="6508422" y="3758718"/>
            <a:chExt cx="3861571" cy="1080948"/>
          </a:xfrm>
        </p:grpSpPr>
        <p:pic>
          <p:nvPicPr>
            <p:cNvPr id="9" name="Picture 2" descr="GitHub Logos and Usage · GitHub">
              <a:extLst>
                <a:ext uri="{FF2B5EF4-FFF2-40B4-BE49-F238E27FC236}">
                  <a16:creationId xmlns:a16="http://schemas.microsoft.com/office/drawing/2014/main" id="{4BD55A39-3D94-7D97-C6CD-5CD87ADAF8F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08422" y="3758718"/>
              <a:ext cx="1080948" cy="10809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hlinkClick r:id="rId10"/>
              <a:extLst>
                <a:ext uri="{FF2B5EF4-FFF2-40B4-BE49-F238E27FC236}">
                  <a16:creationId xmlns:a16="http://schemas.microsoft.com/office/drawing/2014/main" id="{7954AE58-ACE5-84D5-59CA-AD81DA7BD2AB}"/>
                </a:ext>
              </a:extLst>
            </p:cNvPr>
            <p:cNvSpPr txBox="1"/>
            <p:nvPr/>
          </p:nvSpPr>
          <p:spPr>
            <a:xfrm>
              <a:off x="7506096" y="4060665"/>
              <a:ext cx="2863897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u="sng" dirty="0">
                  <a:solidFill>
                    <a:srgbClr val="4685F4"/>
                  </a:solidFill>
                </a:rPr>
                <a:t>Project-Repository</a:t>
              </a:r>
              <a:endParaRPr lang="en-ID" sz="2500" u="sng" dirty="0">
                <a:solidFill>
                  <a:srgbClr val="4685F4"/>
                </a:solidFill>
              </a:endParaRP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AD6E8C03-2D64-84C7-6796-D7BD62BA8B4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673952" y="3633328"/>
            <a:ext cx="1151382" cy="809231"/>
          </a:xfrm>
          <a:prstGeom prst="rect">
            <a:avLst/>
          </a:prstGeom>
        </p:spPr>
      </p:pic>
      <p:sp>
        <p:nvSpPr>
          <p:cNvPr id="12" name="TextBox 11">
            <a:hlinkClick r:id="rId12"/>
            <a:extLst>
              <a:ext uri="{FF2B5EF4-FFF2-40B4-BE49-F238E27FC236}">
                <a16:creationId xmlns:a16="http://schemas.microsoft.com/office/drawing/2014/main" id="{2E559980-5437-B74F-F944-0450D19F0BE3}"/>
              </a:ext>
            </a:extLst>
          </p:cNvPr>
          <p:cNvSpPr txBox="1"/>
          <p:nvPr/>
        </p:nvSpPr>
        <p:spPr>
          <a:xfrm>
            <a:off x="7925195" y="3799282"/>
            <a:ext cx="360784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u="sng" dirty="0">
                <a:solidFill>
                  <a:srgbClr val="4685F4"/>
                </a:solidFill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YouTube Presentation</a:t>
            </a:r>
            <a:endParaRPr lang="en-ID" sz="2500" u="sng" dirty="0">
              <a:solidFill>
                <a:srgbClr val="4685F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46088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5"/>
          <p:cNvSpPr txBox="1">
            <a:spLocks noGrp="1"/>
          </p:cNvSpPr>
          <p:nvPr>
            <p:ph type="title"/>
          </p:nvPr>
        </p:nvSpPr>
        <p:spPr>
          <a:xfrm>
            <a:off x="316523" y="2691441"/>
            <a:ext cx="11582400" cy="896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4000"/>
              <a:buFont typeface="Sora"/>
              <a:buNone/>
            </a:pPr>
            <a:r>
              <a:rPr lang="en-US" sz="4000" dirty="0"/>
              <a:t>Problem Definition &amp; Goals</a:t>
            </a: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"/>
          <p:cNvSpPr txBox="1">
            <a:spLocks noGrp="1"/>
          </p:cNvSpPr>
          <p:nvPr>
            <p:ph type="title"/>
          </p:nvPr>
        </p:nvSpPr>
        <p:spPr>
          <a:xfrm>
            <a:off x="277183" y="141605"/>
            <a:ext cx="4102906" cy="518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b="1" dirty="0"/>
              <a:t>Problem Definition</a:t>
            </a:r>
            <a:endParaRPr b="1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F052B31-F945-F934-DF9C-52AB127AD5FF}"/>
              </a:ext>
            </a:extLst>
          </p:cNvPr>
          <p:cNvGrpSpPr/>
          <p:nvPr/>
        </p:nvGrpSpPr>
        <p:grpSpPr>
          <a:xfrm>
            <a:off x="139321" y="946045"/>
            <a:ext cx="8625079" cy="2482955"/>
            <a:chOff x="139321" y="946045"/>
            <a:chExt cx="8625079" cy="2482955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5FECE72-93BC-53D7-DB74-6ADD04F4D5AB}"/>
                </a:ext>
              </a:extLst>
            </p:cNvPr>
            <p:cNvSpPr txBox="1"/>
            <p:nvPr/>
          </p:nvSpPr>
          <p:spPr>
            <a:xfrm>
              <a:off x="282740" y="1613118"/>
              <a:ext cx="8481660" cy="181588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marR="0" lvl="0" indent="-285750" algn="just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03864"/>
                </a:buClr>
                <a:buSzPts val="2000"/>
                <a:buFont typeface="Sora"/>
                <a:buChar char="•"/>
              </a:pPr>
              <a:r>
                <a:rPr lang="en-US" sz="1600" b="1" dirty="0">
                  <a:solidFill>
                    <a:srgbClr val="103864"/>
                  </a:solidFill>
                  <a:latin typeface="Sora"/>
                  <a:ea typeface="Sora"/>
                  <a:cs typeface="Sora"/>
                  <a:sym typeface="Sora"/>
                </a:rPr>
                <a:t>Oil and Gas companies </a:t>
              </a:r>
              <a:r>
                <a:rPr lang="en-US" sz="1600" dirty="0">
                  <a:solidFill>
                    <a:srgbClr val="103864"/>
                  </a:solidFill>
                  <a:latin typeface="Sora"/>
                  <a:ea typeface="Sora"/>
                  <a:cs typeface="Sora"/>
                  <a:sym typeface="Sora"/>
                </a:rPr>
                <a:t>need to translate </a:t>
              </a:r>
              <a:r>
                <a:rPr lang="en-US" sz="1600" b="1" dirty="0">
                  <a:solidFill>
                    <a:srgbClr val="103864"/>
                  </a:solidFill>
                  <a:latin typeface="Sora"/>
                  <a:ea typeface="Sora"/>
                  <a:cs typeface="Sora"/>
                  <a:sym typeface="Sora"/>
                </a:rPr>
                <a:t>well measurement data </a:t>
              </a:r>
              <a:r>
                <a:rPr lang="en-US" sz="1600" dirty="0">
                  <a:solidFill>
                    <a:srgbClr val="103864"/>
                  </a:solidFill>
                  <a:latin typeface="Sora"/>
                  <a:ea typeface="Sora"/>
                  <a:cs typeface="Sora"/>
                  <a:sym typeface="Sora"/>
                </a:rPr>
                <a:t>into lithofacies layer to </a:t>
              </a:r>
              <a:r>
                <a:rPr lang="en-US" sz="1600" b="1" dirty="0">
                  <a:solidFill>
                    <a:srgbClr val="103864"/>
                  </a:solidFill>
                  <a:latin typeface="Sora"/>
                  <a:ea typeface="Sora"/>
                  <a:cs typeface="Sora"/>
                  <a:sym typeface="Sora"/>
                </a:rPr>
                <a:t>better understand </a:t>
              </a:r>
              <a:r>
                <a:rPr lang="en-US" sz="1600" dirty="0">
                  <a:solidFill>
                    <a:srgbClr val="103864"/>
                  </a:solidFill>
                  <a:latin typeface="Sora"/>
                  <a:ea typeface="Sora"/>
                  <a:cs typeface="Sora"/>
                  <a:sym typeface="Sora"/>
                </a:rPr>
                <a:t>the condition of the </a:t>
              </a:r>
              <a:r>
                <a:rPr lang="en-US" sz="1600" b="1" dirty="0">
                  <a:solidFill>
                    <a:srgbClr val="103864"/>
                  </a:solidFill>
                  <a:latin typeface="Sora"/>
                  <a:ea typeface="Sora"/>
                  <a:cs typeface="Sora"/>
                  <a:sym typeface="Sora"/>
                </a:rPr>
                <a:t>reservoir </a:t>
              </a:r>
              <a:r>
                <a:rPr lang="en-US" sz="1600" dirty="0">
                  <a:solidFill>
                    <a:srgbClr val="103864"/>
                  </a:solidFill>
                  <a:latin typeface="Sora"/>
                  <a:ea typeface="Sora"/>
                  <a:cs typeface="Sora"/>
                  <a:sym typeface="Sora"/>
                </a:rPr>
                <a:t>being drilled.</a:t>
              </a:r>
            </a:p>
            <a:p>
              <a:pPr marL="285750" marR="0" lvl="0" indent="-285750" algn="just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03864"/>
                </a:buClr>
                <a:buSzPts val="2000"/>
                <a:buFont typeface="Sora"/>
                <a:buChar char="•"/>
              </a:pPr>
              <a:r>
                <a:rPr lang="en-US" sz="1600" b="1" dirty="0">
                  <a:solidFill>
                    <a:srgbClr val="103864"/>
                  </a:solidFill>
                  <a:latin typeface="Sora"/>
                  <a:ea typeface="Sora"/>
                  <a:cs typeface="Sora"/>
                  <a:sym typeface="Sora"/>
                </a:rPr>
                <a:t>Manually interpreting </a:t>
              </a:r>
              <a:r>
                <a:rPr lang="en-US" sz="1600" dirty="0">
                  <a:solidFill>
                    <a:srgbClr val="103864"/>
                  </a:solidFill>
                  <a:latin typeface="Sora"/>
                  <a:ea typeface="Sora"/>
                  <a:cs typeface="Sora"/>
                  <a:sym typeface="Sora"/>
                </a:rPr>
                <a:t>well measurement data that are exponentially growing in volume by reservoir </a:t>
              </a:r>
              <a:r>
                <a:rPr lang="en-US" sz="1600" b="1" dirty="0">
                  <a:solidFill>
                    <a:srgbClr val="103864"/>
                  </a:solidFill>
                  <a:latin typeface="Sora"/>
                  <a:ea typeface="Sora"/>
                  <a:cs typeface="Sora"/>
                  <a:sym typeface="Sora"/>
                </a:rPr>
                <a:t>geologists or geophysicists </a:t>
              </a:r>
              <a:r>
                <a:rPr lang="en-US" sz="1600" dirty="0">
                  <a:solidFill>
                    <a:srgbClr val="103864"/>
                  </a:solidFill>
                  <a:latin typeface="Sora"/>
                  <a:ea typeface="Sora"/>
                  <a:cs typeface="Sora"/>
                  <a:sym typeface="Sora"/>
                </a:rPr>
                <a:t>must be </a:t>
              </a:r>
              <a:r>
                <a:rPr lang="en-US" sz="1600" b="1" dirty="0">
                  <a:solidFill>
                    <a:srgbClr val="103864"/>
                  </a:solidFill>
                  <a:latin typeface="Sora"/>
                  <a:ea typeface="Sora"/>
                  <a:cs typeface="Sora"/>
                  <a:sym typeface="Sora"/>
                </a:rPr>
                <a:t>subjective</a:t>
              </a:r>
              <a:r>
                <a:rPr lang="en-US" sz="1600" dirty="0">
                  <a:solidFill>
                    <a:srgbClr val="103864"/>
                  </a:solidFill>
                  <a:latin typeface="Sora"/>
                  <a:ea typeface="Sora"/>
                  <a:cs typeface="Sora"/>
                  <a:sym typeface="Sora"/>
                </a:rPr>
                <a:t> to some extent, leading to</a:t>
              </a:r>
              <a:r>
                <a:rPr lang="en-US" sz="1600" b="1" dirty="0">
                  <a:solidFill>
                    <a:srgbClr val="103864"/>
                  </a:solidFill>
                  <a:latin typeface="Sora"/>
                  <a:ea typeface="Sora"/>
                  <a:cs typeface="Sora"/>
                  <a:sym typeface="Sora"/>
                </a:rPr>
                <a:t> increased uncertainties.</a:t>
              </a:r>
            </a:p>
            <a:p>
              <a:pPr marL="285750" marR="0" lvl="0" indent="-285750" algn="just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03864"/>
                </a:buClr>
                <a:buSzPts val="2000"/>
                <a:buFont typeface="Sora"/>
                <a:buChar char="•"/>
              </a:pPr>
              <a:r>
                <a:rPr lang="en-US" sz="1600" dirty="0">
                  <a:solidFill>
                    <a:srgbClr val="103864"/>
                  </a:solidFill>
                  <a:latin typeface="Sora"/>
                  <a:ea typeface="Sora"/>
                  <a:cs typeface="Sora"/>
                  <a:sym typeface="Sora"/>
                </a:rPr>
                <a:t>Facies definition is sometimes very </a:t>
              </a:r>
              <a:r>
                <a:rPr lang="en-US" sz="1600" b="1" dirty="0">
                  <a:solidFill>
                    <a:srgbClr val="103864"/>
                  </a:solidFill>
                  <a:latin typeface="Sora"/>
                  <a:ea typeface="Sora"/>
                  <a:cs typeface="Sora"/>
                  <a:sym typeface="Sora"/>
                </a:rPr>
                <a:t>time-consuming</a:t>
              </a:r>
              <a:r>
                <a:rPr lang="en-US" sz="1600" dirty="0">
                  <a:solidFill>
                    <a:srgbClr val="103864"/>
                  </a:solidFill>
                  <a:latin typeface="Sora"/>
                  <a:ea typeface="Sora"/>
                  <a:cs typeface="Sora"/>
                  <a:sym typeface="Sora"/>
                </a:rPr>
                <a:t> activity and </a:t>
              </a:r>
              <a:r>
                <a:rPr lang="en-US" sz="1600" b="1" dirty="0">
                  <a:solidFill>
                    <a:srgbClr val="103864"/>
                  </a:solidFill>
                  <a:latin typeface="Sora"/>
                  <a:ea typeface="Sora"/>
                  <a:cs typeface="Sora"/>
                  <a:sym typeface="Sora"/>
                </a:rPr>
                <a:t>expensive.</a:t>
              </a:r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CEED497D-6B06-1252-BBCC-49D7A7871CDA}"/>
                </a:ext>
              </a:extLst>
            </p:cNvPr>
            <p:cNvGrpSpPr/>
            <p:nvPr/>
          </p:nvGrpSpPr>
          <p:grpSpPr>
            <a:xfrm>
              <a:off x="139321" y="946045"/>
              <a:ext cx="3578474" cy="592350"/>
              <a:chOff x="620409" y="972430"/>
              <a:chExt cx="3578474" cy="592350"/>
            </a:xfrm>
          </p:grpSpPr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74EE7A92-9416-C339-9BB2-EF41EAD17F14}"/>
                  </a:ext>
                </a:extLst>
              </p:cNvPr>
              <p:cNvSpPr/>
              <p:nvPr/>
            </p:nvSpPr>
            <p:spPr>
              <a:xfrm>
                <a:off x="1286176" y="1024965"/>
                <a:ext cx="2912707" cy="518795"/>
              </a:xfrm>
              <a:prstGeom prst="round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4" name="Google Shape;209;p3">
                <a:extLst>
                  <a:ext uri="{FF2B5EF4-FFF2-40B4-BE49-F238E27FC236}">
                    <a16:creationId xmlns:a16="http://schemas.microsoft.com/office/drawing/2014/main" id="{0AA1BDC2-F406-FE79-C551-9A389D620BE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86176" y="1045985"/>
                <a:ext cx="2912707" cy="51879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rmAutofit fontScale="82500" lnSpcReduction="10000"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103864"/>
                  </a:buClr>
                  <a:buSzPts val="3200"/>
                  <a:buFont typeface="Sora"/>
                  <a:buNone/>
                  <a:defRPr sz="3200" b="0" i="0" u="none" strike="noStrike" cap="none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/>
                <a:r>
                  <a:rPr lang="en-US" sz="2400" b="1" dirty="0">
                    <a:solidFill>
                      <a:schemeClr val="bg1"/>
                    </a:solidFill>
                  </a:rPr>
                  <a:t>Business Problems</a:t>
                </a:r>
              </a:p>
            </p:txBody>
          </p:sp>
          <p:pic>
            <p:nvPicPr>
              <p:cNvPr id="7" name="Graphic 6" descr="Question mark">
                <a:extLst>
                  <a:ext uri="{FF2B5EF4-FFF2-40B4-BE49-F238E27FC236}">
                    <a16:creationId xmlns:a16="http://schemas.microsoft.com/office/drawing/2014/main" id="{B6E5F9BD-4489-F0E6-9201-B4DBC64CBA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620409" y="972430"/>
                <a:ext cx="564577" cy="564577"/>
              </a:xfrm>
              <a:prstGeom prst="rect">
                <a:avLst/>
              </a:prstGeom>
            </p:spPr>
          </p:pic>
        </p:grp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21EA256-120D-3282-EA8A-D8BA861F26FA}"/>
              </a:ext>
            </a:extLst>
          </p:cNvPr>
          <p:cNvGrpSpPr/>
          <p:nvPr/>
        </p:nvGrpSpPr>
        <p:grpSpPr>
          <a:xfrm>
            <a:off x="2589459" y="3884177"/>
            <a:ext cx="9192638" cy="2433140"/>
            <a:chOff x="277183" y="3716011"/>
            <a:chExt cx="9192638" cy="2433140"/>
          </a:xfrm>
        </p:grpSpPr>
        <p:sp>
          <p:nvSpPr>
            <p:cNvPr id="210" name="Google Shape;210;p3"/>
            <p:cNvSpPr txBox="1"/>
            <p:nvPr/>
          </p:nvSpPr>
          <p:spPr>
            <a:xfrm>
              <a:off x="336710" y="4333310"/>
              <a:ext cx="9133111" cy="18158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285750" marR="0" lvl="0" indent="-285750" algn="just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03864"/>
                </a:buClr>
                <a:buSzPts val="2000"/>
                <a:buFont typeface="Sora"/>
                <a:buChar char="•"/>
              </a:pPr>
              <a:r>
                <a:rPr lang="en-US" sz="1600" b="1" dirty="0">
                  <a:solidFill>
                    <a:srgbClr val="103864"/>
                  </a:solidFill>
                  <a:latin typeface="Sora"/>
                  <a:ea typeface="Sora"/>
                  <a:cs typeface="Sora"/>
                  <a:sym typeface="Sora"/>
                </a:rPr>
                <a:t>Classification of Lithofacies </a:t>
              </a:r>
              <a:r>
                <a:rPr lang="en-US" sz="1600" dirty="0">
                  <a:solidFill>
                    <a:srgbClr val="103864"/>
                  </a:solidFill>
                  <a:latin typeface="Sora"/>
                  <a:ea typeface="Sora"/>
                  <a:cs typeface="Sora"/>
                  <a:sym typeface="Sora"/>
                </a:rPr>
                <a:t>can be achieved by using </a:t>
              </a:r>
              <a:r>
                <a:rPr lang="en-US" sz="1600" b="1" dirty="0">
                  <a:solidFill>
                    <a:srgbClr val="103864"/>
                  </a:solidFill>
                  <a:latin typeface="Sora"/>
                  <a:ea typeface="Sora"/>
                  <a:cs typeface="Sora"/>
                  <a:sym typeface="Sora"/>
                </a:rPr>
                <a:t>supervised machine learning technique</a:t>
              </a:r>
              <a:r>
                <a:rPr lang="en-US" sz="1600" dirty="0">
                  <a:solidFill>
                    <a:srgbClr val="103864"/>
                  </a:solidFill>
                  <a:latin typeface="Sora"/>
                  <a:ea typeface="Sora"/>
                  <a:cs typeface="Sora"/>
                  <a:sym typeface="Sora"/>
                </a:rPr>
                <a:t>. This supervised technique used </a:t>
              </a:r>
              <a:r>
                <a:rPr lang="en-US" sz="1600" b="1" dirty="0">
                  <a:solidFill>
                    <a:srgbClr val="103864"/>
                  </a:solidFill>
                  <a:latin typeface="Sora"/>
                  <a:ea typeface="Sora"/>
                  <a:cs typeface="Sora"/>
                  <a:sym typeface="Sora"/>
                </a:rPr>
                <a:t>lithofacies labeled data </a:t>
              </a:r>
              <a:r>
                <a:rPr lang="en-US" sz="1600" dirty="0">
                  <a:solidFill>
                    <a:srgbClr val="103864"/>
                  </a:solidFill>
                  <a:latin typeface="Sora"/>
                  <a:ea typeface="Sora"/>
                  <a:cs typeface="Sora"/>
                  <a:sym typeface="Sora"/>
                </a:rPr>
                <a:t>to understand the patterns and then </a:t>
              </a:r>
              <a:r>
                <a:rPr lang="en-US" sz="1600" b="1" dirty="0">
                  <a:solidFill>
                    <a:srgbClr val="103864"/>
                  </a:solidFill>
                  <a:latin typeface="Sora"/>
                  <a:ea typeface="Sora"/>
                  <a:cs typeface="Sora"/>
                  <a:sym typeface="Sora"/>
                </a:rPr>
                <a:t>label other data lithofacies </a:t>
              </a:r>
              <a:r>
                <a:rPr lang="en-US" sz="1600" dirty="0">
                  <a:solidFill>
                    <a:srgbClr val="103864"/>
                  </a:solidFill>
                  <a:latin typeface="Sora"/>
                  <a:ea typeface="Sora"/>
                  <a:cs typeface="Sora"/>
                  <a:sym typeface="Sora"/>
                </a:rPr>
                <a:t>based on trained lithofacies patterns </a:t>
              </a:r>
            </a:p>
            <a:p>
              <a:pPr marL="285750" marR="0" lvl="0" indent="-285750" algn="just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03864"/>
                </a:buClr>
                <a:buSzPts val="2000"/>
                <a:buFont typeface="Sora"/>
                <a:buChar char="•"/>
              </a:pPr>
              <a:r>
                <a:rPr lang="en-US" sz="1600" dirty="0">
                  <a:solidFill>
                    <a:srgbClr val="103864"/>
                  </a:solidFill>
                  <a:latin typeface="Sora"/>
                  <a:ea typeface="Sora"/>
                  <a:cs typeface="Sora"/>
                  <a:sym typeface="Sora"/>
                </a:rPr>
                <a:t>In this</a:t>
              </a:r>
              <a:r>
                <a:rPr lang="en-US" sz="1600" b="1" dirty="0">
                  <a:solidFill>
                    <a:srgbClr val="103864"/>
                  </a:solidFill>
                  <a:latin typeface="Sora"/>
                  <a:ea typeface="Sora"/>
                  <a:cs typeface="Sora"/>
                  <a:sym typeface="Sora"/>
                </a:rPr>
                <a:t> research and deployment </a:t>
              </a:r>
              <a:r>
                <a:rPr lang="en-US" sz="1600" dirty="0">
                  <a:solidFill>
                    <a:srgbClr val="103864"/>
                  </a:solidFill>
                  <a:latin typeface="Sora"/>
                  <a:ea typeface="Sora"/>
                  <a:cs typeface="Sora"/>
                  <a:sym typeface="Sora"/>
                </a:rPr>
                <a:t>we will construct </a:t>
              </a:r>
              <a:r>
                <a:rPr lang="en-US" sz="1600" b="1" dirty="0">
                  <a:solidFill>
                    <a:srgbClr val="103864"/>
                  </a:solidFill>
                  <a:latin typeface="Sora"/>
                  <a:ea typeface="Sora"/>
                  <a:cs typeface="Sora"/>
                  <a:sym typeface="Sora"/>
                </a:rPr>
                <a:t>supervised machine learning </a:t>
              </a:r>
              <a:r>
                <a:rPr lang="en-US" sz="1600" dirty="0">
                  <a:solidFill>
                    <a:srgbClr val="103864"/>
                  </a:solidFill>
                  <a:latin typeface="Sora"/>
                  <a:ea typeface="Sora"/>
                  <a:cs typeface="Sora"/>
                  <a:sym typeface="Sora"/>
                </a:rPr>
                <a:t>model to </a:t>
              </a:r>
              <a:r>
                <a:rPr lang="en-US" sz="1600" b="1" dirty="0">
                  <a:solidFill>
                    <a:srgbClr val="103864"/>
                  </a:solidFill>
                  <a:latin typeface="Sora"/>
                  <a:ea typeface="Sora"/>
                  <a:cs typeface="Sora"/>
                  <a:sym typeface="Sora"/>
                </a:rPr>
                <a:t>classify lithofacies</a:t>
              </a:r>
              <a:r>
                <a:rPr lang="en-US" sz="1600" dirty="0">
                  <a:solidFill>
                    <a:srgbClr val="103864"/>
                  </a:solidFill>
                  <a:latin typeface="Sora"/>
                  <a:ea typeface="Sora"/>
                  <a:cs typeface="Sora"/>
                  <a:sym typeface="Sora"/>
                </a:rPr>
                <a:t> using </a:t>
              </a:r>
              <a:r>
                <a:rPr lang="en-US" sz="1600" b="1" dirty="0">
                  <a:solidFill>
                    <a:srgbClr val="103864"/>
                  </a:solidFill>
                  <a:latin typeface="Sora"/>
                  <a:ea typeface="Sora"/>
                  <a:cs typeface="Sora"/>
                  <a:sym typeface="Sora"/>
                </a:rPr>
                <a:t>well-measurement data </a:t>
              </a:r>
              <a:r>
                <a:rPr lang="en-US" sz="1600" dirty="0">
                  <a:solidFill>
                    <a:srgbClr val="103864"/>
                  </a:solidFill>
                  <a:latin typeface="Sora"/>
                  <a:ea typeface="Sora"/>
                  <a:cs typeface="Sora"/>
                  <a:sym typeface="Sora"/>
                </a:rPr>
                <a:t>to reduce cost and tackle the uncertainty of manual interpretation</a:t>
              </a: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EEDDBECC-4CE0-0FD7-387F-775002304F3F}"/>
                </a:ext>
              </a:extLst>
            </p:cNvPr>
            <p:cNvGrpSpPr/>
            <p:nvPr/>
          </p:nvGrpSpPr>
          <p:grpSpPr>
            <a:xfrm>
              <a:off x="277183" y="3716011"/>
              <a:ext cx="3683569" cy="578050"/>
              <a:chOff x="562610" y="3438011"/>
              <a:chExt cx="3683569" cy="578050"/>
            </a:xfrm>
          </p:grpSpPr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EA102A0D-E234-D38E-14CD-8A0BA263D670}"/>
                  </a:ext>
                </a:extLst>
              </p:cNvPr>
              <p:cNvSpPr/>
              <p:nvPr/>
            </p:nvSpPr>
            <p:spPr>
              <a:xfrm>
                <a:off x="1273302" y="3477515"/>
                <a:ext cx="2960003" cy="518795"/>
              </a:xfrm>
              <a:prstGeom prst="round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5" name="Google Shape;209;p3">
                <a:extLst>
                  <a:ext uri="{FF2B5EF4-FFF2-40B4-BE49-F238E27FC236}">
                    <a16:creationId xmlns:a16="http://schemas.microsoft.com/office/drawing/2014/main" id="{41844D48-DC69-E0B2-9CC9-1720C0FE0B9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86176" y="3497266"/>
                <a:ext cx="2960003" cy="51879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rmAutofit fontScale="97500"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103864"/>
                  </a:buClr>
                  <a:buSzPts val="3200"/>
                  <a:buFont typeface="Sora"/>
                  <a:buNone/>
                  <a:defRPr sz="3200" b="0" i="0" u="none" strike="noStrike" cap="none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r>
                  <a:rPr lang="en-US" sz="2400" b="1" dirty="0">
                    <a:solidFill>
                      <a:schemeClr val="bg1"/>
                    </a:solidFill>
                  </a:rPr>
                  <a:t>Business Solution</a:t>
                </a:r>
              </a:p>
            </p:txBody>
          </p:sp>
          <p:pic>
            <p:nvPicPr>
              <p:cNvPr id="9" name="Graphic 8" descr="Head with gears">
                <a:extLst>
                  <a:ext uri="{FF2B5EF4-FFF2-40B4-BE49-F238E27FC236}">
                    <a16:creationId xmlns:a16="http://schemas.microsoft.com/office/drawing/2014/main" id="{05C66840-3936-BCBC-4D75-95004DB466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562610" y="3438011"/>
                <a:ext cx="558299" cy="558299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1F6123-9879-AA33-9105-59C198AF68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225" y="134834"/>
            <a:ext cx="1558595" cy="497362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Goals</a:t>
            </a:r>
            <a:endParaRPr lang="en-ID" b="1" dirty="0"/>
          </a:p>
        </p:txBody>
      </p:sp>
      <p:sp>
        <p:nvSpPr>
          <p:cNvPr id="3" name="Google Shape;210;p3">
            <a:extLst>
              <a:ext uri="{FF2B5EF4-FFF2-40B4-BE49-F238E27FC236}">
                <a16:creationId xmlns:a16="http://schemas.microsoft.com/office/drawing/2014/main" id="{86935199-9087-A27D-9AF5-CE47151BB7B5}"/>
              </a:ext>
            </a:extLst>
          </p:cNvPr>
          <p:cNvSpPr txBox="1"/>
          <p:nvPr/>
        </p:nvSpPr>
        <p:spPr>
          <a:xfrm>
            <a:off x="291225" y="811818"/>
            <a:ext cx="11518577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16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The goal </a:t>
            </a: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of this project is to find the </a:t>
            </a:r>
            <a:r>
              <a:rPr lang="en-US" sz="16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best-supervised machine learning algorithm </a:t>
            </a: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for lithofacies classification, and then deploy the pre-application to the server to predict the lithofacies from the well-measurement data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07AF2C3-53F4-791B-B1C5-4F2D6005770A}"/>
              </a:ext>
            </a:extLst>
          </p:cNvPr>
          <p:cNvGrpSpPr/>
          <p:nvPr/>
        </p:nvGrpSpPr>
        <p:grpSpPr>
          <a:xfrm>
            <a:off x="1171905" y="1774728"/>
            <a:ext cx="3718471" cy="400069"/>
            <a:chOff x="1171905" y="1774728"/>
            <a:chExt cx="3718471" cy="400069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AAFCA452-0A8C-325C-2268-33CBA55CB7D1}"/>
                </a:ext>
              </a:extLst>
            </p:cNvPr>
            <p:cNvSpPr/>
            <p:nvPr/>
          </p:nvSpPr>
          <p:spPr>
            <a:xfrm>
              <a:off x="1171905" y="1774728"/>
              <a:ext cx="3718471" cy="39686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4" name="Google Shape;210;p3">
              <a:extLst>
                <a:ext uri="{FF2B5EF4-FFF2-40B4-BE49-F238E27FC236}">
                  <a16:creationId xmlns:a16="http://schemas.microsoft.com/office/drawing/2014/main" id="{A3B27CE2-B36D-4700-9F18-B05863E7AF23}"/>
                </a:ext>
              </a:extLst>
            </p:cNvPr>
            <p:cNvSpPr txBox="1"/>
            <p:nvPr/>
          </p:nvSpPr>
          <p:spPr>
            <a:xfrm>
              <a:off x="1171905" y="1774728"/>
              <a:ext cx="3718471" cy="400069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03864"/>
                </a:buClr>
                <a:buSzPts val="2000"/>
              </a:pPr>
              <a:r>
                <a:rPr lang="en-US" sz="2000" b="1" dirty="0">
                  <a:solidFill>
                    <a:schemeClr val="bg1"/>
                  </a:solidFill>
                  <a:latin typeface="Sora"/>
                  <a:ea typeface="Sora"/>
                  <a:cs typeface="Sora"/>
                  <a:sym typeface="Sora"/>
                </a:rPr>
                <a:t>Machine Learning Metrics</a:t>
              </a:r>
              <a:endParaRPr lang="en-US" sz="2000" dirty="0">
                <a:solidFill>
                  <a:schemeClr val="bg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083D227-1C2A-3C1E-C8AB-6ADE58538CC6}"/>
              </a:ext>
            </a:extLst>
          </p:cNvPr>
          <p:cNvGrpSpPr/>
          <p:nvPr/>
        </p:nvGrpSpPr>
        <p:grpSpPr>
          <a:xfrm>
            <a:off x="7419860" y="1774728"/>
            <a:ext cx="3245506" cy="413487"/>
            <a:chOff x="7652626" y="1875449"/>
            <a:chExt cx="3245506" cy="413487"/>
          </a:xfrm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7B26F4BE-13C8-DCF1-632B-3D7122C5071F}"/>
                </a:ext>
              </a:extLst>
            </p:cNvPr>
            <p:cNvSpPr/>
            <p:nvPr/>
          </p:nvSpPr>
          <p:spPr>
            <a:xfrm>
              <a:off x="7998372" y="1875449"/>
              <a:ext cx="2554014" cy="400069"/>
            </a:xfrm>
            <a:prstGeom prst="roundRect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5" name="Google Shape;210;p3">
              <a:extLst>
                <a:ext uri="{FF2B5EF4-FFF2-40B4-BE49-F238E27FC236}">
                  <a16:creationId xmlns:a16="http://schemas.microsoft.com/office/drawing/2014/main" id="{77B779D0-8377-AA95-D516-02D4730A9B7B}"/>
                </a:ext>
              </a:extLst>
            </p:cNvPr>
            <p:cNvSpPr txBox="1"/>
            <p:nvPr/>
          </p:nvSpPr>
          <p:spPr>
            <a:xfrm>
              <a:off x="7652626" y="1888867"/>
              <a:ext cx="3245506" cy="4000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03864"/>
                </a:buClr>
                <a:buSzPts val="2000"/>
              </a:pPr>
              <a:r>
                <a:rPr lang="en-US" sz="2000" b="1" dirty="0">
                  <a:solidFill>
                    <a:schemeClr val="bg1"/>
                  </a:solidFill>
                  <a:latin typeface="Sora"/>
                  <a:ea typeface="Sora"/>
                  <a:cs typeface="Sora"/>
                  <a:sym typeface="Sora"/>
                </a:rPr>
                <a:t>Business Metrics</a:t>
              </a:r>
              <a:endParaRPr lang="en-US" sz="2000" dirty="0">
                <a:solidFill>
                  <a:schemeClr val="bg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</p:grpSp>
      <p:sp>
        <p:nvSpPr>
          <p:cNvPr id="6" name="Google Shape;210;p3">
            <a:extLst>
              <a:ext uri="{FF2B5EF4-FFF2-40B4-BE49-F238E27FC236}">
                <a16:creationId xmlns:a16="http://schemas.microsoft.com/office/drawing/2014/main" id="{4AC979B4-933E-6C29-04C0-EBEDBBBAA49A}"/>
              </a:ext>
            </a:extLst>
          </p:cNvPr>
          <p:cNvSpPr txBox="1"/>
          <p:nvPr/>
        </p:nvSpPr>
        <p:spPr>
          <a:xfrm>
            <a:off x="333059" y="2601227"/>
            <a:ext cx="1650999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AutoNum type="arabicPeriod"/>
            </a:pPr>
            <a:r>
              <a:rPr lang="en-US" sz="18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Accuracy</a:t>
            </a:r>
          </a:p>
          <a:p>
            <a: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0.5 – 0.6</a:t>
            </a:r>
          </a:p>
        </p:txBody>
      </p:sp>
      <p:sp>
        <p:nvSpPr>
          <p:cNvPr id="7" name="Google Shape;210;p3">
            <a:extLst>
              <a:ext uri="{FF2B5EF4-FFF2-40B4-BE49-F238E27FC236}">
                <a16:creationId xmlns:a16="http://schemas.microsoft.com/office/drawing/2014/main" id="{7E239705-412C-BF68-581F-13B6496A484F}"/>
              </a:ext>
            </a:extLst>
          </p:cNvPr>
          <p:cNvSpPr txBox="1"/>
          <p:nvPr/>
        </p:nvSpPr>
        <p:spPr>
          <a:xfrm>
            <a:off x="-68749" y="3449565"/>
            <a:ext cx="2062002" cy="8617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sz="18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2. Adjacent Accuracy</a:t>
            </a:r>
          </a:p>
          <a:p>
            <a: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0.6-0.8</a:t>
            </a:r>
          </a:p>
        </p:txBody>
      </p:sp>
      <p:sp>
        <p:nvSpPr>
          <p:cNvPr id="8" name="Google Shape;210;p3">
            <a:extLst>
              <a:ext uri="{FF2B5EF4-FFF2-40B4-BE49-F238E27FC236}">
                <a16:creationId xmlns:a16="http://schemas.microsoft.com/office/drawing/2014/main" id="{3C22E133-48E8-7107-5DB0-319D9244EA29}"/>
              </a:ext>
            </a:extLst>
          </p:cNvPr>
          <p:cNvSpPr txBox="1"/>
          <p:nvPr/>
        </p:nvSpPr>
        <p:spPr>
          <a:xfrm>
            <a:off x="-211952" y="4535183"/>
            <a:ext cx="2196010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sz="18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3. CV Score</a:t>
            </a:r>
          </a:p>
          <a:p>
            <a: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0.5-0.6</a:t>
            </a:r>
          </a:p>
        </p:txBody>
      </p:sp>
      <p:sp>
        <p:nvSpPr>
          <p:cNvPr id="9" name="Google Shape;210;p3">
            <a:extLst>
              <a:ext uri="{FF2B5EF4-FFF2-40B4-BE49-F238E27FC236}">
                <a16:creationId xmlns:a16="http://schemas.microsoft.com/office/drawing/2014/main" id="{51D12158-6AC7-7729-24CF-A5FDE3AEF58C}"/>
              </a:ext>
            </a:extLst>
          </p:cNvPr>
          <p:cNvSpPr txBox="1"/>
          <p:nvPr/>
        </p:nvSpPr>
        <p:spPr>
          <a:xfrm>
            <a:off x="-211952" y="5489763"/>
            <a:ext cx="2196010" cy="8617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sz="18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4. ROC-AUC Value</a:t>
            </a:r>
          </a:p>
          <a:p>
            <a: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0.8-0.9</a:t>
            </a:r>
            <a:endParaRPr lang="en-US" sz="18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3" name="Google Shape;210;p3">
            <a:extLst>
              <a:ext uri="{FF2B5EF4-FFF2-40B4-BE49-F238E27FC236}">
                <a16:creationId xmlns:a16="http://schemas.microsoft.com/office/drawing/2014/main" id="{E9C1F6B3-AB20-F0DB-B265-7CE60FB833D1}"/>
              </a:ext>
            </a:extLst>
          </p:cNvPr>
          <p:cNvSpPr txBox="1"/>
          <p:nvPr/>
        </p:nvSpPr>
        <p:spPr>
          <a:xfrm>
            <a:off x="2087843" y="2304730"/>
            <a:ext cx="3567166" cy="1077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How well does the model predicts the true positive and true negative labels from the data input</a:t>
            </a:r>
          </a:p>
        </p:txBody>
      </p:sp>
      <p:sp>
        <p:nvSpPr>
          <p:cNvPr id="14" name="Google Shape;210;p3">
            <a:extLst>
              <a:ext uri="{FF2B5EF4-FFF2-40B4-BE49-F238E27FC236}">
                <a16:creationId xmlns:a16="http://schemas.microsoft.com/office/drawing/2014/main" id="{D73B796D-A563-FE63-6481-85E8C325DC12}"/>
              </a:ext>
            </a:extLst>
          </p:cNvPr>
          <p:cNvSpPr txBox="1"/>
          <p:nvPr/>
        </p:nvSpPr>
        <p:spPr>
          <a:xfrm>
            <a:off x="2087843" y="3485832"/>
            <a:ext cx="3451552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How well does the model predicts the adjacent facies of the labels</a:t>
            </a:r>
          </a:p>
        </p:txBody>
      </p:sp>
      <p:sp>
        <p:nvSpPr>
          <p:cNvPr id="15" name="Google Shape;210;p3">
            <a:extLst>
              <a:ext uri="{FF2B5EF4-FFF2-40B4-BE49-F238E27FC236}">
                <a16:creationId xmlns:a16="http://schemas.microsoft.com/office/drawing/2014/main" id="{F6692943-B282-571E-9FD3-146A52482EF0}"/>
              </a:ext>
            </a:extLst>
          </p:cNvPr>
          <p:cNvSpPr txBox="1"/>
          <p:nvPr/>
        </p:nvSpPr>
        <p:spPr>
          <a:xfrm>
            <a:off x="2087843" y="4484465"/>
            <a:ext cx="3451552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How is the model performance through training and validation data</a:t>
            </a:r>
          </a:p>
        </p:txBody>
      </p:sp>
      <p:sp>
        <p:nvSpPr>
          <p:cNvPr id="16" name="Google Shape;210;p3">
            <a:extLst>
              <a:ext uri="{FF2B5EF4-FFF2-40B4-BE49-F238E27FC236}">
                <a16:creationId xmlns:a16="http://schemas.microsoft.com/office/drawing/2014/main" id="{30866426-6BFF-76AB-880D-EC2DA47054BC}"/>
              </a:ext>
            </a:extLst>
          </p:cNvPr>
          <p:cNvSpPr txBox="1"/>
          <p:nvPr/>
        </p:nvSpPr>
        <p:spPr>
          <a:xfrm>
            <a:off x="2087842" y="5520541"/>
            <a:ext cx="3451551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How well the model can separate the True Positive and False Positive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31A58C4-4B0E-F7D6-B612-F91A24060A0C}"/>
              </a:ext>
            </a:extLst>
          </p:cNvPr>
          <p:cNvGrpSpPr/>
          <p:nvPr/>
        </p:nvGrpSpPr>
        <p:grpSpPr>
          <a:xfrm>
            <a:off x="6536993" y="2407267"/>
            <a:ext cx="4598488" cy="1952321"/>
            <a:chOff x="6957846" y="2621014"/>
            <a:chExt cx="4598488" cy="1952321"/>
          </a:xfrm>
        </p:grpSpPr>
        <p:sp>
          <p:nvSpPr>
            <p:cNvPr id="10" name="Google Shape;210;p3">
              <a:extLst>
                <a:ext uri="{FF2B5EF4-FFF2-40B4-BE49-F238E27FC236}">
                  <a16:creationId xmlns:a16="http://schemas.microsoft.com/office/drawing/2014/main" id="{1EA10DB3-C76B-29E0-E321-29F18ABE2039}"/>
                </a:ext>
              </a:extLst>
            </p:cNvPr>
            <p:cNvSpPr txBox="1"/>
            <p:nvPr/>
          </p:nvSpPr>
          <p:spPr>
            <a:xfrm>
              <a:off x="6957846" y="3650046"/>
              <a:ext cx="1786760" cy="92328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R="0" lvl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03864"/>
                </a:buClr>
                <a:buSzPts val="2000"/>
              </a:pPr>
              <a:r>
                <a:rPr lang="en-US" sz="1800" b="1" dirty="0">
                  <a:solidFill>
                    <a:srgbClr val="103864"/>
                  </a:solidFill>
                  <a:latin typeface="Sora"/>
                  <a:ea typeface="Sora"/>
                  <a:cs typeface="Sora"/>
                  <a:sym typeface="Sora"/>
                </a:rPr>
                <a:t>2. Work Execution Time</a:t>
              </a:r>
            </a:p>
          </p:txBody>
        </p:sp>
        <p:sp>
          <p:nvSpPr>
            <p:cNvPr id="11" name="Google Shape;210;p3">
              <a:extLst>
                <a:ext uri="{FF2B5EF4-FFF2-40B4-BE49-F238E27FC236}">
                  <a16:creationId xmlns:a16="http://schemas.microsoft.com/office/drawing/2014/main" id="{1246B78C-6922-1C54-588F-F6E11A093CD6}"/>
                </a:ext>
              </a:extLst>
            </p:cNvPr>
            <p:cNvSpPr txBox="1"/>
            <p:nvPr/>
          </p:nvSpPr>
          <p:spPr>
            <a:xfrm>
              <a:off x="7664229" y="2838664"/>
              <a:ext cx="1080377" cy="3692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R="0" lvl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03864"/>
                </a:buClr>
                <a:buSzPts val="2000"/>
              </a:pPr>
              <a:r>
                <a:rPr lang="en-US" sz="1800" b="1" dirty="0">
                  <a:solidFill>
                    <a:srgbClr val="103864"/>
                  </a:solidFill>
                  <a:latin typeface="Sora"/>
                  <a:ea typeface="Sora"/>
                  <a:cs typeface="Sora"/>
                  <a:sym typeface="Sora"/>
                </a:rPr>
                <a:t>1. Cost</a:t>
              </a:r>
            </a:p>
          </p:txBody>
        </p:sp>
        <p:sp>
          <p:nvSpPr>
            <p:cNvPr id="17" name="Google Shape;210;p3">
              <a:extLst>
                <a:ext uri="{FF2B5EF4-FFF2-40B4-BE49-F238E27FC236}">
                  <a16:creationId xmlns:a16="http://schemas.microsoft.com/office/drawing/2014/main" id="{5583CAA2-F882-1161-2484-16D76A14C4DE}"/>
                </a:ext>
              </a:extLst>
            </p:cNvPr>
            <p:cNvSpPr txBox="1"/>
            <p:nvPr/>
          </p:nvSpPr>
          <p:spPr>
            <a:xfrm>
              <a:off x="8828456" y="2621014"/>
              <a:ext cx="2727878" cy="83095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R="0" lvl="0" algn="just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03864"/>
                </a:buClr>
                <a:buSzPts val="2000"/>
              </a:pPr>
              <a:r>
                <a:rPr lang="en-US" sz="1600" dirty="0">
                  <a:solidFill>
                    <a:srgbClr val="103864"/>
                  </a:solidFill>
                  <a:latin typeface="Sora"/>
                  <a:ea typeface="Sora"/>
                  <a:cs typeface="Sora"/>
                  <a:sym typeface="Sora"/>
                </a:rPr>
                <a:t>Cost that was spent to interpret the well measurement data</a:t>
              </a:r>
            </a:p>
          </p:txBody>
        </p:sp>
        <p:sp>
          <p:nvSpPr>
            <p:cNvPr id="18" name="Google Shape;210;p3">
              <a:extLst>
                <a:ext uri="{FF2B5EF4-FFF2-40B4-BE49-F238E27FC236}">
                  <a16:creationId xmlns:a16="http://schemas.microsoft.com/office/drawing/2014/main" id="{C501DA0E-8BAE-48A8-FDC7-A92457F4B1EC}"/>
                </a:ext>
              </a:extLst>
            </p:cNvPr>
            <p:cNvSpPr txBox="1"/>
            <p:nvPr/>
          </p:nvSpPr>
          <p:spPr>
            <a:xfrm>
              <a:off x="8839196" y="3687432"/>
              <a:ext cx="2522926" cy="83095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R="0" lvl="0" algn="just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03864"/>
                </a:buClr>
                <a:buSzPts val="2000"/>
              </a:pPr>
              <a:r>
                <a:rPr lang="en-US" sz="1600" dirty="0">
                  <a:solidFill>
                    <a:srgbClr val="103864"/>
                  </a:solidFill>
                  <a:latin typeface="Sora"/>
                  <a:ea typeface="Sora"/>
                  <a:cs typeface="Sora"/>
                  <a:sym typeface="Sora"/>
                </a:rPr>
                <a:t>Time spent to interpret the well measurement data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037589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142ad2f6649_0_74"/>
          <p:cNvSpPr txBox="1">
            <a:spLocks noGrp="1"/>
          </p:cNvSpPr>
          <p:nvPr>
            <p:ph type="title"/>
          </p:nvPr>
        </p:nvSpPr>
        <p:spPr>
          <a:xfrm>
            <a:off x="316523" y="2691441"/>
            <a:ext cx="11582400" cy="8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4000"/>
              <a:buFont typeface="Sora"/>
              <a:buNone/>
            </a:pPr>
            <a:r>
              <a:rPr lang="en-US" sz="4000" dirty="0"/>
              <a:t>Data Preparation</a:t>
            </a:r>
            <a:endParaRPr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42ad2f6649_0_79"/>
          <p:cNvSpPr txBox="1">
            <a:spLocks noGrp="1"/>
          </p:cNvSpPr>
          <p:nvPr>
            <p:ph type="title"/>
          </p:nvPr>
        </p:nvSpPr>
        <p:spPr>
          <a:xfrm>
            <a:off x="267023" y="80645"/>
            <a:ext cx="11401500" cy="610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dirty="0"/>
              <a:t>Dataset</a:t>
            </a:r>
            <a:endParaRPr dirty="0"/>
          </a:p>
        </p:txBody>
      </p:sp>
      <p:sp>
        <p:nvSpPr>
          <p:cNvPr id="222" name="Google Shape;222;g142ad2f6649_0_79"/>
          <p:cNvSpPr txBox="1"/>
          <p:nvPr/>
        </p:nvSpPr>
        <p:spPr>
          <a:xfrm>
            <a:off x="228105" y="895697"/>
            <a:ext cx="11735790" cy="163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Dataset are from 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  <a:hlinkClick r:id="rId3"/>
              </a:rPr>
              <a:t>Machine Learning Competition in 2016</a:t>
            </a: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Dataset comprises 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11 columns 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and 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4149 rows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There are 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3 categorical data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: Facies, Formation, and Well Name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There are 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7 numerical data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: Depth, GR, ILD_log10, Delta-PHI, PHIND, PE, NM_M, RELPOS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Numerical data consist of 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5 Wireline Measurement 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and 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2 Geological Variable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5AA741-DB62-0740-8A71-95D3762037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6839" y="3192309"/>
            <a:ext cx="9338322" cy="227764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1FF23-531F-D807-7680-B97B80C7ED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Dataset</a:t>
            </a:r>
            <a:endParaRPr lang="en-ID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F759AC3-CBBA-0239-E79A-0A441FA50C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8178" y="1036003"/>
            <a:ext cx="6441605" cy="346242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Google Shape;222;g142ad2f6649_0_79">
            <a:extLst>
              <a:ext uri="{FF2B5EF4-FFF2-40B4-BE49-F238E27FC236}">
                <a16:creationId xmlns:a16="http://schemas.microsoft.com/office/drawing/2014/main" id="{C866D199-EA8F-9CD4-392C-E342769467DA}"/>
              </a:ext>
            </a:extLst>
          </p:cNvPr>
          <p:cNvSpPr txBox="1"/>
          <p:nvPr/>
        </p:nvSpPr>
        <p:spPr>
          <a:xfrm>
            <a:off x="557108" y="4664819"/>
            <a:ext cx="11279580" cy="163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Dataset consist of data measurement from 9 real well and 1 synthetic well (F9) to compensate category BS (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Phyloid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-Algae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Bafflestone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) in other well</a:t>
            </a:r>
          </a:p>
          <a:p>
            <a:pPr marL="28575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The difference on the amount of data from the real well wasn’t so significant, but it is significant in the synthetic well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</p:spTree>
    <p:extLst>
      <p:ext uri="{BB962C8B-B14F-4D97-AF65-F5344CB8AC3E}">
        <p14:creationId xmlns:p14="http://schemas.microsoft.com/office/powerpoint/2010/main" val="32509764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42ad2f6649_0_44"/>
          <p:cNvSpPr txBox="1">
            <a:spLocks noGrp="1"/>
          </p:cNvSpPr>
          <p:nvPr>
            <p:ph type="title"/>
          </p:nvPr>
        </p:nvSpPr>
        <p:spPr>
          <a:xfrm>
            <a:off x="316523" y="2691441"/>
            <a:ext cx="11582400" cy="8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4000"/>
              <a:buFont typeface="Sora"/>
              <a:buNone/>
            </a:pPr>
            <a:r>
              <a:rPr lang="en-US" sz="4000" dirty="0"/>
              <a:t>Data Preprocessing</a:t>
            </a:r>
            <a:endParaRPr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2892</TotalTime>
  <Words>1329</Words>
  <Application>Microsoft Office PowerPoint</Application>
  <PresentationFormat>Widescreen</PresentationFormat>
  <Paragraphs>128</Paragraphs>
  <Slides>28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28</vt:i4>
      </vt:variant>
    </vt:vector>
  </HeadingPairs>
  <TitlesOfParts>
    <vt:vector size="38" baseType="lpstr">
      <vt:lpstr>Arial</vt:lpstr>
      <vt:lpstr>Roboto Mono Light</vt:lpstr>
      <vt:lpstr>Roboto Mono</vt:lpstr>
      <vt:lpstr>Times New Roman</vt:lpstr>
      <vt:lpstr>Roboto Mono Medium</vt:lpstr>
      <vt:lpstr>Calibri</vt:lpstr>
      <vt:lpstr>Montserrat Light</vt:lpstr>
      <vt:lpstr>Sora</vt:lpstr>
      <vt:lpstr>1_Office Theme</vt:lpstr>
      <vt:lpstr>Office Theme</vt:lpstr>
      <vt:lpstr>PowerPoint Presentation</vt:lpstr>
      <vt:lpstr>Outline</vt:lpstr>
      <vt:lpstr>Problem Definition &amp; Goals</vt:lpstr>
      <vt:lpstr>Problem Definition</vt:lpstr>
      <vt:lpstr>Goals</vt:lpstr>
      <vt:lpstr>Data Preparation</vt:lpstr>
      <vt:lpstr>Dataset</vt:lpstr>
      <vt:lpstr>Dataset</vt:lpstr>
      <vt:lpstr>Data Preprocessing</vt:lpstr>
      <vt:lpstr>Data Preprocessing</vt:lpstr>
      <vt:lpstr>Feature Engineering</vt:lpstr>
      <vt:lpstr>Feature Engineering</vt:lpstr>
      <vt:lpstr>Dataset for Modeling</vt:lpstr>
      <vt:lpstr>Modeling</vt:lpstr>
      <vt:lpstr>Modeling</vt:lpstr>
      <vt:lpstr>Model Evaluation</vt:lpstr>
      <vt:lpstr>Evaluation by Accuracy Score</vt:lpstr>
      <vt:lpstr>Evaluation by Adjacent Accuracy</vt:lpstr>
      <vt:lpstr>Evaluation by CV Score</vt:lpstr>
      <vt:lpstr>Evaluation by ROC-AUC</vt:lpstr>
      <vt:lpstr>Evaluation by Prediction Result</vt:lpstr>
      <vt:lpstr>Conclusion</vt:lpstr>
      <vt:lpstr>Conclusion</vt:lpstr>
      <vt:lpstr>Reference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RIDO TRI PUTRA</dc:creator>
  <cp:lastModifiedBy>Lenovo Flex 5i</cp:lastModifiedBy>
  <cp:revision>165</cp:revision>
  <dcterms:created xsi:type="dcterms:W3CDTF">2022-06-30T03:08:43Z</dcterms:created>
  <dcterms:modified xsi:type="dcterms:W3CDTF">2022-12-27T14:54:34Z</dcterms:modified>
</cp:coreProperties>
</file>